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4"/>
  </p:sldMasterIdLst>
  <p:sldIdLst>
    <p:sldId id="256" r:id="rId5"/>
    <p:sldId id="261" r:id="rId6"/>
    <p:sldId id="263" r:id="rId7"/>
    <p:sldId id="264" r:id="rId8"/>
    <p:sldId id="266" r:id="rId9"/>
    <p:sldId id="269" r:id="rId10"/>
    <p:sldId id="270" r:id="rId11"/>
    <p:sldId id="271" r:id="rId12"/>
    <p:sldId id="277" r:id="rId13"/>
    <p:sldId id="278" r:id="rId14"/>
    <p:sldId id="279" r:id="rId15"/>
    <p:sldId id="281" r:id="rId16"/>
    <p:sldId id="282" r:id="rId17"/>
    <p:sldId id="283" r:id="rId18"/>
    <p:sldId id="258" r:id="rId19"/>
    <p:sldId id="265" r:id="rId20"/>
    <p:sldId id="268" r:id="rId21"/>
    <p:sldId id="274" r:id="rId22"/>
    <p:sldId id="276" r:id="rId23"/>
    <p:sldId id="280" r:id="rId24"/>
    <p:sldId id="259" r:id="rId25"/>
    <p:sldId id="260" r:id="rId26"/>
    <p:sldId id="272" r:id="rId27"/>
    <p:sldId id="267" r:id="rId28"/>
    <p:sldId id="273" r:id="rId29"/>
    <p:sldId id="284" r:id="rId30"/>
    <p:sldId id="285" r:id="rId31"/>
    <p:sldId id="286" r:id="rId32"/>
    <p:sldId id="287" r:id="rId33"/>
    <p:sldId id="288" r:id="rId34"/>
    <p:sldId id="27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5B6CA-9D7E-F196-3F09-2EA23A303B21}" v="195" dt="2021-10-30T18:54:29.622"/>
    <p1510:client id="{09EC807F-5BA5-4CA4-1E9D-44180AB88ED5}" v="27" dt="2021-10-31T06:00:20.886"/>
    <p1510:client id="{37CB7D55-1A34-AA12-64A7-92CF70DEBE0B}" v="8" dt="2021-10-30T16:14:03.334"/>
    <p1510:client id="{485E5DD3-E339-51B3-CEB7-2AE69F9888BB}" v="2594" dt="2021-10-29T19:37:04.553"/>
    <p1510:client id="{4F1B3F33-4E9C-F076-75D7-784FB52F5A8B}" v="135" dt="2021-10-30T05:15:00.182"/>
    <p1510:client id="{53471E28-A66A-8B78-24B1-838E41A90062}" v="42" dt="2021-10-31T10:30:25.252"/>
    <p1510:client id="{76B17F5F-0953-F185-A8AD-36FCFDC7380B}" v="5192" dt="2021-10-29T19:36:27.691"/>
    <p1510:client id="{79F2D56A-3CA0-6D2C-2F8A-FD183838391F}" v="38" dt="2021-11-01T01:39:46.970"/>
    <p1510:client id="{7B6E5A0F-F291-C281-7F2E-FEC3625105F7}" v="556" dt="2021-10-31T06:21:05.514"/>
    <p1510:client id="{AE4F5719-2BDD-74D8-75C5-AC975F181F73}" v="7" dt="2021-11-01T02:08:29.742"/>
    <p1510:client id="{B0CB1541-E140-3DA8-1F85-D56E6A4C10D9}" v="551" dt="2021-10-30T17:24:58.094"/>
    <p1510:client id="{BACCA2CB-A02D-7EE9-C244-81A530D7B53B}" v="25" dt="2021-11-01T15:17:47.559"/>
    <p1510:client id="{BF8EC93D-A54B-5F51-3887-0B81C11769AC}" v="17" dt="2021-11-01T13:04:36.149"/>
    <p1510:client id="{E2F7E2F8-CBE5-D108-A60B-DB9B7E1AAC45}" v="13" dt="2021-11-01T09:28:49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20DE-1A88-4DEE-99F1-64CDE4E548FD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74F4-03BF-40B0-84FE-45B095C20D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075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20DE-1A88-4DEE-99F1-64CDE4E548FD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74F4-03BF-40B0-84FE-45B095C20D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525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20DE-1A88-4DEE-99F1-64CDE4E548FD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74F4-03BF-40B0-84FE-45B095C20D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464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20DE-1A88-4DEE-99F1-64CDE4E548FD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74F4-03BF-40B0-84FE-45B095C20D93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4092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20DE-1A88-4DEE-99F1-64CDE4E548FD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74F4-03BF-40B0-84FE-45B095C20D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3874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20DE-1A88-4DEE-99F1-64CDE4E548FD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74F4-03BF-40B0-84FE-45B095C20D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978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20DE-1A88-4DEE-99F1-64CDE4E548FD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74F4-03BF-40B0-84FE-45B095C20D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452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20DE-1A88-4DEE-99F1-64CDE4E548FD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74F4-03BF-40B0-84FE-45B095C20D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53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20DE-1A88-4DEE-99F1-64CDE4E548FD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74F4-03BF-40B0-84FE-45B095C20D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082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20DE-1A88-4DEE-99F1-64CDE4E548FD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74F4-03BF-40B0-84FE-45B095C20D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87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20DE-1A88-4DEE-99F1-64CDE4E548FD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74F4-03BF-40B0-84FE-45B095C20D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02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20DE-1A88-4DEE-99F1-64CDE4E548FD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74F4-03BF-40B0-84FE-45B095C20D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25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20DE-1A88-4DEE-99F1-64CDE4E548FD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74F4-03BF-40B0-84FE-45B095C20D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061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20DE-1A88-4DEE-99F1-64CDE4E548FD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74F4-03BF-40B0-84FE-45B095C20D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05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20DE-1A88-4DEE-99F1-64CDE4E548FD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74F4-03BF-40B0-84FE-45B095C20D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3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20DE-1A88-4DEE-99F1-64CDE4E548FD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74F4-03BF-40B0-84FE-45B095C20D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907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20DE-1A88-4DEE-99F1-64CDE4E548FD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74F4-03BF-40B0-84FE-45B095C20D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670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20DE-1A88-4DEE-99F1-64CDE4E548FD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774F4-03BF-40B0-84FE-45B095C20D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028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72567-B49E-4C3B-A687-49398BF53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66" y="0"/>
            <a:ext cx="12048067" cy="956733"/>
          </a:xfrm>
        </p:spPr>
        <p:txBody>
          <a:bodyPr>
            <a:normAutofit fontScale="90000"/>
          </a:bodyPr>
          <a:lstStyle/>
          <a:p>
            <a:r>
              <a:rPr lang="en-US" sz="3200">
                <a:latin typeface="Algerian" panose="04020705040A02060702" pitchFamily="82" charset="0"/>
              </a:rPr>
              <a:t>Assignment:19AIE104 Introduction to Electrical Engineering</a:t>
            </a:r>
            <a:endParaRPr lang="en-IN" sz="320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00FD9-B5DB-4437-B421-438E53E55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8" y="2042318"/>
            <a:ext cx="9001462" cy="751681"/>
          </a:xfrm>
        </p:spPr>
        <p:txBody>
          <a:bodyPr>
            <a:normAutofit/>
          </a:bodyPr>
          <a:lstStyle/>
          <a:p>
            <a:r>
              <a:rPr lang="en-US" sz="3200">
                <a:latin typeface="Arial Black" panose="020B0A04020102020204" pitchFamily="34" charset="0"/>
              </a:rPr>
              <a:t>SUBMITTED BY GROUP 19</a:t>
            </a:r>
          </a:p>
          <a:p>
            <a:endParaRPr lang="en-US" sz="3200">
              <a:latin typeface="Arial Black" panose="020B0A04020102020204" pitchFamily="34" charset="0"/>
            </a:endParaRPr>
          </a:p>
          <a:p>
            <a:endParaRPr lang="en-US" sz="320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9E97F-D321-440D-B2F0-24AB65F8F98B}"/>
              </a:ext>
            </a:extLst>
          </p:cNvPr>
          <p:cNvSpPr txBox="1"/>
          <p:nvPr/>
        </p:nvSpPr>
        <p:spPr>
          <a:xfrm>
            <a:off x="1219200" y="3429000"/>
            <a:ext cx="9601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0" i="0" u="none" strike="noStrike" baseline="0">
                <a:latin typeface="Verdana" panose="020B0604030504040204" pitchFamily="34" charset="0"/>
                <a:ea typeface="Verdana" panose="020B0604030504040204" pitchFamily="34" charset="0"/>
              </a:rPr>
              <a:t>Names of Group members :</a:t>
            </a:r>
          </a:p>
          <a:p>
            <a:pPr algn="ctr"/>
            <a:r>
              <a:rPr lang="en-IN" sz="2800" b="0" i="0" u="none" strike="noStrike" baseline="0">
                <a:latin typeface="Verdana" panose="020B0604030504040204" pitchFamily="34" charset="0"/>
                <a:ea typeface="Verdana" panose="020B0604030504040204" pitchFamily="34" charset="0"/>
              </a:rPr>
              <a:t> 1.</a:t>
            </a:r>
            <a:r>
              <a:rPr lang="en-IN" sz="2800" b="0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VIGNESH M. [</a:t>
            </a:r>
            <a:r>
              <a:rPr lang="en-IN" sz="2800" b="0" i="0" u="none" strike="noStrike">
                <a:effectLst/>
                <a:latin typeface="Calibri" panose="020F0502020204030204" pitchFamily="34" charset="0"/>
              </a:rPr>
              <a:t>1008496</a:t>
            </a:r>
            <a:r>
              <a:rPr lang="en-IN" sz="2800"/>
              <a:t> ]</a:t>
            </a:r>
            <a:endParaRPr lang="en-IN" sz="28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algn="ctr"/>
            <a:r>
              <a:rPr lang="en-IN" sz="28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2.VIKHYAT BANSAL [1007359]</a:t>
            </a:r>
          </a:p>
          <a:p>
            <a:pPr algn="ctr"/>
            <a:r>
              <a:rPr lang="en-IN" sz="280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3.</a:t>
            </a:r>
            <a:r>
              <a:rPr lang="en-IN" sz="2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N" sz="2800" b="0" i="0" u="none" strike="noStrike">
                <a:effectLst/>
                <a:latin typeface="Calibri" panose="020F0502020204030204" pitchFamily="34" charset="0"/>
              </a:rPr>
              <a:t>YARRAM SRI SATHWIK REDDY [1038833]</a:t>
            </a:r>
          </a:p>
          <a:p>
            <a:pPr algn="ctr"/>
            <a:r>
              <a:rPr lang="en-IN" sz="2800">
                <a:latin typeface="Calibri" panose="020F0502020204030204" pitchFamily="34" charset="0"/>
              </a:rPr>
              <a:t>4.AMAN SIROHI</a:t>
            </a:r>
            <a:r>
              <a:rPr lang="en-IN" sz="2800"/>
              <a:t> [1042496]</a:t>
            </a:r>
            <a:endParaRPr lang="en-IN" sz="2800"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2143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6F960E6-91F9-42CA-9AF7-C93B08543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54" t="38815" r="11386" b="11855"/>
          <a:stretch/>
        </p:blipFill>
        <p:spPr>
          <a:xfrm>
            <a:off x="2272144" y="455727"/>
            <a:ext cx="7640429" cy="5943832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1832661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7785E2-C89B-42B5-B9B3-FCDA084148AB}"/>
              </a:ext>
            </a:extLst>
          </p:cNvPr>
          <p:cNvSpPr txBox="1"/>
          <p:nvPr/>
        </p:nvSpPr>
        <p:spPr>
          <a:xfrm>
            <a:off x="1080052" y="24074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• Power-Voltage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F2CEC8-B61F-4B39-B7C7-4E625D334992}"/>
              </a:ext>
            </a:extLst>
          </p:cNvPr>
          <p:cNvSpPr txBox="1"/>
          <p:nvPr/>
        </p:nvSpPr>
        <p:spPr>
          <a:xfrm>
            <a:off x="1599096" y="792922"/>
            <a:ext cx="459850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/>
                <a:cs typeface="Segoe UI"/>
              </a:rPr>
              <a:t>FORMULA EXPLANATION :​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F87D0-0BBC-4EE3-ABD8-E35D1CFF4982}"/>
              </a:ext>
            </a:extLst>
          </p:cNvPr>
          <p:cNvSpPr txBox="1"/>
          <p:nvPr/>
        </p:nvSpPr>
        <p:spPr>
          <a:xfrm>
            <a:off x="2946401" y="1278835"/>
            <a:ext cx="806615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/>
                <a:cs typeface="Segoe UI"/>
              </a:rPr>
              <a:t>Relation between power and voltage is expressed as P= R1*(I^2)​</a:t>
            </a:r>
          </a:p>
          <a:p>
            <a:r>
              <a:rPr lang="en-US" sz="1600">
                <a:latin typeface="Arial"/>
                <a:cs typeface="Segoe UI"/>
              </a:rPr>
              <a:t>                     ​</a:t>
            </a:r>
          </a:p>
          <a:p>
            <a:r>
              <a:rPr lang="en-US" sz="1600">
                <a:latin typeface="Arial"/>
                <a:cs typeface="Segoe UI"/>
              </a:rPr>
              <a:t>By using V= I*R1 relation, we get that​</a:t>
            </a:r>
          </a:p>
          <a:p>
            <a:r>
              <a:rPr lang="en-US" sz="1600">
                <a:latin typeface="Arial"/>
                <a:cs typeface="Segoe UI"/>
              </a:rPr>
              <a:t>                                            ​</a:t>
            </a:r>
          </a:p>
          <a:p>
            <a:r>
              <a:rPr lang="en-US" sz="1600">
                <a:latin typeface="Arial"/>
                <a:cs typeface="Segoe UI"/>
              </a:rPr>
              <a:t>                                               P=(V^2)/R​1</a:t>
            </a:r>
          </a:p>
          <a:p>
            <a:r>
              <a:rPr lang="en-US" sz="1600">
                <a:latin typeface="Arial"/>
                <a:cs typeface="Segoe UI"/>
              </a:rPr>
              <a:t>​</a:t>
            </a:r>
          </a:p>
          <a:p>
            <a:r>
              <a:rPr lang="en-US" sz="1600">
                <a:latin typeface="Arial"/>
                <a:cs typeface="Segoe UI"/>
              </a:rPr>
              <a:t>V= voltage, P= power, R1= new effective resistance​</a:t>
            </a:r>
          </a:p>
          <a:p>
            <a:r>
              <a:rPr lang="en-US" sz="1600">
                <a:latin typeface="Arial"/>
                <a:cs typeface="Segoe UI"/>
              </a:rPr>
              <a:t>​</a:t>
            </a:r>
          </a:p>
          <a:p>
            <a:r>
              <a:rPr lang="en-US" sz="1600">
                <a:latin typeface="Arial"/>
                <a:cs typeface="Arial"/>
              </a:rPr>
              <a:t>We know from our last calculation R1=120Ω</a:t>
            </a:r>
            <a:endParaRPr lang="en-US" sz="1600">
              <a:ea typeface="+mn-lt"/>
              <a:cs typeface="+mn-lt"/>
            </a:endParaRPr>
          </a:p>
        </p:txBody>
      </p:sp>
      <p:pic>
        <p:nvPicPr>
          <p:cNvPr id="7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19582FE-1B7A-4005-B90E-5B504E71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19" t="23043" r="26463" b="51522"/>
          <a:stretch/>
        </p:blipFill>
        <p:spPr>
          <a:xfrm>
            <a:off x="1311965" y="3872258"/>
            <a:ext cx="9375578" cy="256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10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D950E01-CC9E-490E-8393-F27DDE619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2997" t="39357" r="11088" b="11826"/>
          <a:stretch/>
        </p:blipFill>
        <p:spPr>
          <a:xfrm>
            <a:off x="2227969" y="477814"/>
            <a:ext cx="7734274" cy="5906236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1142243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8DD3A-4E28-4782-A353-6E55CD7A1E41}"/>
              </a:ext>
            </a:extLst>
          </p:cNvPr>
          <p:cNvSpPr txBox="1"/>
          <p:nvPr/>
        </p:nvSpPr>
        <p:spPr>
          <a:xfrm>
            <a:off x="1113183" y="30700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• Power-Current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2D7B8-36D2-4986-81E4-1A3E39371C20}"/>
              </a:ext>
            </a:extLst>
          </p:cNvPr>
          <p:cNvSpPr txBox="1"/>
          <p:nvPr/>
        </p:nvSpPr>
        <p:spPr>
          <a:xfrm>
            <a:off x="1775791" y="826052"/>
            <a:ext cx="399111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/>
              </a:rPr>
              <a:t>FORMULA EXPLANATION :</a:t>
            </a:r>
            <a:r>
              <a:rPr lang="en-US" sz="1600">
                <a:latin typeface="Arial"/>
                <a:cs typeface="Arial"/>
              </a:rPr>
              <a:t>​</a:t>
            </a:r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E7F6F-39A5-438F-A404-EE21660D173C}"/>
              </a:ext>
            </a:extLst>
          </p:cNvPr>
          <p:cNvSpPr txBox="1"/>
          <p:nvPr/>
        </p:nvSpPr>
        <p:spPr>
          <a:xfrm>
            <a:off x="2637183" y="1356140"/>
            <a:ext cx="760233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/>
                <a:cs typeface="Segoe UI"/>
              </a:rPr>
              <a:t>Relation between power and voltage is expressed as P= R1*(I^2).​</a:t>
            </a:r>
          </a:p>
          <a:p>
            <a:r>
              <a:rPr lang="en-US" sz="1600">
                <a:latin typeface="Arial"/>
                <a:cs typeface="Segoe UI"/>
              </a:rPr>
              <a:t>​</a:t>
            </a:r>
          </a:p>
          <a:p>
            <a:r>
              <a:rPr lang="en-US" sz="1600">
                <a:latin typeface="Arial"/>
                <a:cs typeface="Segoe UI"/>
              </a:rPr>
              <a:t>V= voltage, P= power, R1= new effective resistance​</a:t>
            </a:r>
          </a:p>
          <a:p>
            <a:r>
              <a:rPr lang="en-US" sz="1600">
                <a:latin typeface="Arial"/>
                <a:cs typeface="Segoe UI"/>
              </a:rPr>
              <a:t>​</a:t>
            </a:r>
          </a:p>
          <a:p>
            <a:r>
              <a:rPr lang="en-US" sz="1600">
                <a:latin typeface="Arial"/>
                <a:cs typeface="Arial"/>
              </a:rPr>
              <a:t>We know from our last calculation R1=120Ω</a:t>
            </a:r>
            <a:endParaRPr lang="en-US" sz="1600">
              <a:ea typeface="+mn-lt"/>
              <a:cs typeface="+mn-lt"/>
            </a:endParaRPr>
          </a:p>
          <a:p>
            <a:endParaRPr lang="en-US">
              <a:latin typeface="Arial"/>
              <a:cs typeface="Segoe UI"/>
            </a:endParaRPr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3A5782-E375-437A-8427-BB08DB93B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21" t="22785" r="1310" b="54632"/>
          <a:stretch/>
        </p:blipFill>
        <p:spPr>
          <a:xfrm>
            <a:off x="1221179" y="3340307"/>
            <a:ext cx="9530874" cy="259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65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D32D46-9D59-4E1E-811E-EC4ADFDE7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4575" t="21224" r="9903" b="30019"/>
          <a:stretch/>
        </p:blipFill>
        <p:spPr>
          <a:xfrm>
            <a:off x="2246436" y="336476"/>
            <a:ext cx="7897088" cy="61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64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366BA-E0A8-468A-9D30-555483C1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0667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Verdana"/>
                <a:ea typeface="Verdana"/>
                <a:cs typeface="+mj-lt"/>
              </a:rPr>
              <a:t>2) Solve the circuits using mesh or nodal network matrices</a:t>
            </a:r>
            <a:br>
              <a:rPr lang="en-US" sz="2000">
                <a:latin typeface="Verdana"/>
                <a:ea typeface="Verdana"/>
                <a:cs typeface="+mj-lt"/>
              </a:rPr>
            </a:br>
            <a:r>
              <a:rPr lang="en-US" sz="2000">
                <a:latin typeface="Verdana"/>
                <a:ea typeface="Verdana"/>
                <a:cs typeface="+mj-lt"/>
              </a:rPr>
              <a:t>. </a:t>
            </a:r>
            <a:endParaRPr lang="en-US" sz="2000">
              <a:latin typeface="Verdana"/>
              <a:ea typeface="Verdana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F4F741F-8589-4149-AB6E-9582B8E4C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70" t="26792" r="11241" b="26415"/>
          <a:stretch/>
        </p:blipFill>
        <p:spPr>
          <a:xfrm>
            <a:off x="905221" y="843492"/>
            <a:ext cx="6703637" cy="252102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889D70-45E7-4B25-B4FD-EF27DE155746}"/>
              </a:ext>
            </a:extLst>
          </p:cNvPr>
          <p:cNvSpPr txBox="1"/>
          <p:nvPr/>
        </p:nvSpPr>
        <p:spPr>
          <a:xfrm>
            <a:off x="356763" y="3427194"/>
            <a:ext cx="114808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A)</a:t>
            </a:r>
          </a:p>
          <a:p>
            <a:r>
              <a:rPr lang="en-US"/>
              <a:t>     We first obtain the mesh currents using KVL.</a:t>
            </a:r>
          </a:p>
          <a:p>
            <a:r>
              <a:rPr lang="en-US"/>
              <a:t>      (*Kirchhoff's Voltage Law)</a:t>
            </a:r>
          </a:p>
          <a:p>
            <a:r>
              <a:rPr lang="en-US">
                <a:ea typeface="+mn-lt"/>
                <a:cs typeface="+mn-lt"/>
              </a:rPr>
              <a:t>*KVL(Sum of the voltage difference around any closed loop in</a:t>
            </a:r>
          </a:p>
          <a:p>
            <a:r>
              <a:rPr lang="en-US">
                <a:ea typeface="+mn-lt"/>
                <a:cs typeface="+mn-lt"/>
              </a:rPr>
              <a:t> a circuit must be zero)</a:t>
            </a:r>
          </a:p>
          <a:p>
            <a:endParaRPr lang="en-US"/>
          </a:p>
          <a:p>
            <a:r>
              <a:rPr lang="en-US"/>
              <a:t>     For mesh 1,        Here i</a:t>
            </a:r>
            <a:r>
              <a:rPr lang="en-US" baseline="-25000"/>
              <a:t>0</a:t>
            </a:r>
            <a:r>
              <a:rPr lang="en-US"/>
              <a:t> = (i</a:t>
            </a:r>
            <a:r>
              <a:rPr lang="en-US" baseline="-25000"/>
              <a:t>1</a:t>
            </a:r>
            <a:r>
              <a:rPr lang="en-US"/>
              <a:t>-i</a:t>
            </a:r>
            <a:r>
              <a:rPr lang="en-US" baseline="-25000"/>
              <a:t>2</a:t>
            </a:r>
            <a:r>
              <a:rPr lang="en-US"/>
              <a:t>)</a:t>
            </a:r>
          </a:p>
          <a:p>
            <a:endParaRPr lang="en-US"/>
          </a:p>
          <a:p>
            <a:r>
              <a:rPr lang="en-US"/>
              <a:t>         -24 + 10(i</a:t>
            </a:r>
            <a:r>
              <a:rPr lang="en-US" baseline="-25000"/>
              <a:t>1</a:t>
            </a:r>
            <a:r>
              <a:rPr lang="en-US"/>
              <a:t> -i</a:t>
            </a:r>
            <a:r>
              <a:rPr lang="en-US" baseline="-25000"/>
              <a:t>2</a:t>
            </a:r>
            <a:r>
              <a:rPr lang="en-US"/>
              <a:t>) +12(i</a:t>
            </a:r>
            <a:r>
              <a:rPr lang="en-US" baseline="-25000"/>
              <a:t>1</a:t>
            </a:r>
            <a:r>
              <a:rPr lang="en-US"/>
              <a:t> -i</a:t>
            </a:r>
            <a:r>
              <a:rPr lang="en-US" baseline="-25000"/>
              <a:t>3</a:t>
            </a:r>
            <a:r>
              <a:rPr lang="en-US"/>
              <a:t>) = 0</a:t>
            </a:r>
          </a:p>
          <a:p>
            <a:r>
              <a:rPr lang="en-US"/>
              <a:t>  </a:t>
            </a:r>
          </a:p>
          <a:p>
            <a:r>
              <a:rPr lang="en-US"/>
              <a:t>          11(i</a:t>
            </a:r>
            <a:r>
              <a:rPr lang="en-US" baseline="-25000"/>
              <a:t>1</a:t>
            </a:r>
            <a:r>
              <a:rPr lang="en-US"/>
              <a:t>) - 5i</a:t>
            </a:r>
            <a:r>
              <a:rPr lang="en-US" baseline="-25000"/>
              <a:t>2</a:t>
            </a:r>
            <a:r>
              <a:rPr lang="en-US"/>
              <a:t> – 6i</a:t>
            </a:r>
            <a:r>
              <a:rPr lang="en-US" baseline="-25000"/>
              <a:t>3 </a:t>
            </a:r>
            <a:r>
              <a:rPr lang="en-US"/>
              <a:t>= 12       ------(1)</a:t>
            </a:r>
          </a:p>
          <a:p>
            <a:r>
              <a:rPr lang="en-US"/>
              <a:t>   </a:t>
            </a:r>
          </a:p>
        </p:txBody>
      </p:sp>
      <p:pic>
        <p:nvPicPr>
          <p:cNvPr id="3" name="Picture 6" descr="Diagram&#10;&#10;Description automatically generated">
            <a:extLst>
              <a:ext uri="{FF2B5EF4-FFF2-40B4-BE49-F238E27FC236}">
                <a16:creationId xmlns:a16="http://schemas.microsoft.com/office/drawing/2014/main" id="{9FF1B27C-57AC-479F-977B-729BB8D77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344" y="3912400"/>
            <a:ext cx="2743200" cy="226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04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4DEE5A-9003-4694-8176-F5563D4B5293}"/>
              </a:ext>
            </a:extLst>
          </p:cNvPr>
          <p:cNvSpPr txBox="1"/>
          <p:nvPr/>
        </p:nvSpPr>
        <p:spPr>
          <a:xfrm>
            <a:off x="344327" y="368544"/>
            <a:ext cx="11647256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For mesh 2:</a:t>
            </a:r>
          </a:p>
          <a:p>
            <a:endParaRPr lang="en-US"/>
          </a:p>
          <a:p>
            <a:r>
              <a:rPr lang="en-US"/>
              <a:t>         24i</a:t>
            </a:r>
            <a:r>
              <a:rPr lang="en-US" baseline="-25000"/>
              <a:t>2</a:t>
            </a:r>
            <a:r>
              <a:rPr lang="en-US"/>
              <a:t> + 4(i</a:t>
            </a:r>
            <a:r>
              <a:rPr lang="en-US" baseline="-25000"/>
              <a:t>2</a:t>
            </a:r>
            <a:r>
              <a:rPr lang="en-US"/>
              <a:t> -i</a:t>
            </a:r>
            <a:r>
              <a:rPr lang="en-US" baseline="-25000"/>
              <a:t>3</a:t>
            </a:r>
            <a:r>
              <a:rPr lang="en-US"/>
              <a:t>) +10(i</a:t>
            </a:r>
            <a:r>
              <a:rPr lang="en-US" baseline="-25000"/>
              <a:t>2</a:t>
            </a:r>
            <a:r>
              <a:rPr lang="en-US"/>
              <a:t> -i</a:t>
            </a:r>
            <a:r>
              <a:rPr lang="en-US" baseline="-25000"/>
              <a:t>1</a:t>
            </a:r>
            <a:r>
              <a:rPr lang="en-US"/>
              <a:t>)</a:t>
            </a:r>
          </a:p>
          <a:p>
            <a:endParaRPr lang="en-US"/>
          </a:p>
          <a:p>
            <a:r>
              <a:rPr lang="en-US"/>
              <a:t>        -5i</a:t>
            </a:r>
            <a:r>
              <a:rPr lang="en-US" baseline="-25000"/>
              <a:t>1</a:t>
            </a:r>
            <a:r>
              <a:rPr lang="en-US"/>
              <a:t> +19i</a:t>
            </a:r>
            <a:r>
              <a:rPr lang="en-US" baseline="-25000"/>
              <a:t>2</a:t>
            </a:r>
            <a:r>
              <a:rPr lang="en-US"/>
              <a:t> – 2i</a:t>
            </a:r>
            <a:r>
              <a:rPr lang="en-US" baseline="-25000"/>
              <a:t>3</a:t>
            </a:r>
            <a:r>
              <a:rPr lang="en-US"/>
              <a:t> = 0    ----------(2)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For mesh 3:</a:t>
            </a:r>
          </a:p>
          <a:p>
            <a:endParaRPr lang="en-US"/>
          </a:p>
          <a:p>
            <a:r>
              <a:rPr lang="en-US"/>
              <a:t>        4I</a:t>
            </a:r>
            <a:r>
              <a:rPr lang="en-US" baseline="-25000"/>
              <a:t>0</a:t>
            </a:r>
            <a:r>
              <a:rPr lang="en-US"/>
              <a:t>+ 12(i</a:t>
            </a:r>
            <a:r>
              <a:rPr lang="en-US" baseline="-25000"/>
              <a:t>3</a:t>
            </a:r>
            <a:r>
              <a:rPr lang="en-US"/>
              <a:t> - i</a:t>
            </a:r>
            <a:r>
              <a:rPr lang="en-US" baseline="-25000"/>
              <a:t>1</a:t>
            </a:r>
            <a:r>
              <a:rPr lang="en-US"/>
              <a:t>) + 4(i</a:t>
            </a:r>
            <a:r>
              <a:rPr lang="en-US" baseline="-25000"/>
              <a:t>3 </a:t>
            </a:r>
            <a:r>
              <a:rPr lang="en-US"/>
              <a:t>- i</a:t>
            </a:r>
            <a:r>
              <a:rPr lang="en-US" baseline="-25000"/>
              <a:t>2</a:t>
            </a:r>
            <a:r>
              <a:rPr lang="en-US"/>
              <a:t>) = 0</a:t>
            </a:r>
          </a:p>
          <a:p>
            <a:endParaRPr lang="en-US"/>
          </a:p>
          <a:p>
            <a:r>
              <a:rPr lang="en-US"/>
              <a:t>  But here    I</a:t>
            </a:r>
            <a:r>
              <a:rPr lang="en-US" baseline="-25000"/>
              <a:t>0</a:t>
            </a:r>
            <a:r>
              <a:rPr lang="en-US"/>
              <a:t> = (i</a:t>
            </a:r>
            <a:r>
              <a:rPr lang="en-US" baseline="-25000"/>
              <a:t>1</a:t>
            </a:r>
            <a:r>
              <a:rPr lang="en-US"/>
              <a:t> -i</a:t>
            </a:r>
            <a:r>
              <a:rPr lang="en-US" baseline="-25000"/>
              <a:t>2</a:t>
            </a:r>
            <a:r>
              <a:rPr lang="en-US"/>
              <a:t>)</a:t>
            </a:r>
          </a:p>
          <a:p>
            <a:r>
              <a:rPr lang="en-US"/>
              <a:t>       4(i</a:t>
            </a:r>
            <a:r>
              <a:rPr lang="en-US" baseline="-25000"/>
              <a:t>1</a:t>
            </a:r>
            <a:r>
              <a:rPr lang="en-US"/>
              <a:t> - i</a:t>
            </a:r>
            <a:r>
              <a:rPr lang="en-US" baseline="-25000"/>
              <a:t>2</a:t>
            </a:r>
            <a:r>
              <a:rPr lang="en-US"/>
              <a:t>) +12(i</a:t>
            </a:r>
            <a:r>
              <a:rPr lang="en-US" baseline="-25000"/>
              <a:t>3</a:t>
            </a:r>
            <a:r>
              <a:rPr lang="en-US"/>
              <a:t> - i</a:t>
            </a:r>
            <a:r>
              <a:rPr lang="en-US" baseline="-25000"/>
              <a:t>1</a:t>
            </a:r>
            <a:r>
              <a:rPr lang="en-US"/>
              <a:t>) + 4(i</a:t>
            </a:r>
            <a:r>
              <a:rPr lang="en-US" baseline="-25000"/>
              <a:t>3</a:t>
            </a:r>
            <a:r>
              <a:rPr lang="en-US"/>
              <a:t> - i</a:t>
            </a:r>
            <a:r>
              <a:rPr lang="en-US" baseline="-25000"/>
              <a:t>2</a:t>
            </a:r>
            <a:r>
              <a:rPr lang="en-US"/>
              <a:t>) = 0</a:t>
            </a:r>
          </a:p>
          <a:p>
            <a:endParaRPr lang="en-US"/>
          </a:p>
          <a:p>
            <a:r>
              <a:rPr lang="en-US"/>
              <a:t>       -i</a:t>
            </a:r>
            <a:r>
              <a:rPr lang="en-US" baseline="-25000"/>
              <a:t>1</a:t>
            </a:r>
            <a:r>
              <a:rPr lang="en-US"/>
              <a:t> –i</a:t>
            </a:r>
            <a:r>
              <a:rPr lang="en-US" baseline="-25000"/>
              <a:t>2</a:t>
            </a:r>
            <a:r>
              <a:rPr lang="en-US"/>
              <a:t> + 2i</a:t>
            </a:r>
            <a:r>
              <a:rPr lang="en-US" baseline="-25000"/>
              <a:t>3</a:t>
            </a:r>
            <a:r>
              <a:rPr lang="en-US"/>
              <a:t> = 0     ------------(3)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2E2BB4E-64CF-4D79-A166-6FECB7F22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598280"/>
            <a:ext cx="3536515" cy="2827740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A4F1EF4D-5750-4877-B9F5-3AFFED5CB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112" y="305166"/>
            <a:ext cx="3546953" cy="251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04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0FA2D6-EC50-4E6A-99E3-C4FC2C8449A4}"/>
              </a:ext>
            </a:extLst>
          </p:cNvPr>
          <p:cNvSpPr txBox="1"/>
          <p:nvPr/>
        </p:nvSpPr>
        <p:spPr>
          <a:xfrm>
            <a:off x="427512" y="51196"/>
            <a:ext cx="11627911" cy="70173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Solving equations 1,2 and 3 to get i</a:t>
            </a:r>
            <a:r>
              <a:rPr lang="en-US" baseline="-25000"/>
              <a:t>1 </a:t>
            </a:r>
            <a:r>
              <a:rPr lang="en-US"/>
              <a:t>, i</a:t>
            </a:r>
            <a:r>
              <a:rPr lang="en-US" baseline="-25000"/>
              <a:t>2</a:t>
            </a:r>
            <a:r>
              <a:rPr lang="en-US"/>
              <a:t> and I</a:t>
            </a:r>
            <a:r>
              <a:rPr lang="en-US" baseline="-25000"/>
              <a:t>0</a:t>
            </a:r>
            <a:r>
              <a:rPr lang="en-US"/>
              <a:t>                    Solving by matrix method using octave /Matlab</a:t>
            </a:r>
          </a:p>
          <a:p>
            <a:r>
              <a:rPr lang="en-US"/>
              <a:t>                                                                                                     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                                                                                                     * i</a:t>
            </a:r>
            <a:r>
              <a:rPr lang="en-US" baseline="-25000"/>
              <a:t>1</a:t>
            </a:r>
            <a:r>
              <a:rPr lang="en-US"/>
              <a:t> = 2.25       * I</a:t>
            </a:r>
            <a:r>
              <a:rPr lang="en-US" baseline="-25000"/>
              <a:t>0</a:t>
            </a:r>
            <a:r>
              <a:rPr lang="en-US"/>
              <a:t> = i</a:t>
            </a:r>
            <a:r>
              <a:rPr lang="en-US" baseline="-25000"/>
              <a:t>1</a:t>
            </a:r>
            <a:r>
              <a:rPr lang="en-US"/>
              <a:t> - i</a:t>
            </a:r>
            <a:r>
              <a:rPr lang="en-US" baseline="-25000"/>
              <a:t>2</a:t>
            </a:r>
          </a:p>
          <a:p>
            <a:r>
              <a:rPr lang="en-US"/>
              <a:t>                                                                                                     * i</a:t>
            </a:r>
            <a:r>
              <a:rPr lang="en-US" baseline="-25000"/>
              <a:t>2</a:t>
            </a:r>
            <a:r>
              <a:rPr lang="en-US"/>
              <a:t> = 0.75             = 1.5</a:t>
            </a:r>
          </a:p>
          <a:p>
            <a:r>
              <a:rPr lang="en-US"/>
              <a:t>                                                                                                     * i</a:t>
            </a:r>
            <a:r>
              <a:rPr lang="en-US" baseline="-25000"/>
              <a:t>3</a:t>
            </a:r>
            <a:r>
              <a:rPr lang="en-US"/>
              <a:t> = 1.50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3" name="Picture 3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20D46F35-8E0B-4D87-9E6D-BA5BD4A44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58" y="515335"/>
            <a:ext cx="4795520" cy="5203874"/>
          </a:xfrm>
          <a:prstGeom prst="rect">
            <a:avLst/>
          </a:prstGeom>
        </p:spPr>
      </p:pic>
      <p:pic>
        <p:nvPicPr>
          <p:cNvPr id="4" name="Picture 4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5660C49B-2784-47BA-9C34-CD51F15D2F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" t="20195" r="55494" b="5863"/>
          <a:stretch/>
        </p:blipFill>
        <p:spPr>
          <a:xfrm>
            <a:off x="6327568" y="510021"/>
            <a:ext cx="5483323" cy="51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12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31A41-03E7-4395-B987-3F522A7B6E1A}"/>
              </a:ext>
            </a:extLst>
          </p:cNvPr>
          <p:cNvSpPr txBox="1"/>
          <p:nvPr/>
        </p:nvSpPr>
        <p:spPr>
          <a:xfrm>
            <a:off x="345440" y="203200"/>
            <a:ext cx="11135360" cy="8402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B)</a:t>
            </a:r>
          </a:p>
          <a:p>
            <a:r>
              <a:rPr lang="en-US"/>
              <a:t>By using Nodal analysis</a:t>
            </a:r>
          </a:p>
          <a:p>
            <a:r>
              <a:rPr lang="en-US"/>
              <a:t>   * Assume that the currents </a:t>
            </a:r>
          </a:p>
          <a:p>
            <a:r>
              <a:rPr lang="en-US"/>
              <a:t>      i</a:t>
            </a:r>
            <a:r>
              <a:rPr lang="en-US" baseline="-25000"/>
              <a:t>1</a:t>
            </a:r>
            <a:r>
              <a:rPr lang="en-US"/>
              <a:t> ,i</a:t>
            </a:r>
            <a:r>
              <a:rPr lang="en-US" baseline="-25000"/>
              <a:t>2</a:t>
            </a:r>
            <a:r>
              <a:rPr lang="en-US"/>
              <a:t> ,i</a:t>
            </a:r>
            <a:r>
              <a:rPr lang="en-US" baseline="-25000"/>
              <a:t>3</a:t>
            </a:r>
            <a:r>
              <a:rPr lang="en-US"/>
              <a:t> is flowing in the </a:t>
            </a:r>
          </a:p>
          <a:p>
            <a:r>
              <a:rPr lang="en-US"/>
              <a:t>       Directions as shown in fig:</a:t>
            </a:r>
          </a:p>
          <a:p>
            <a:r>
              <a:rPr lang="en-US"/>
              <a:t>   * Apply KCL at  Nodes v</a:t>
            </a:r>
            <a:r>
              <a:rPr lang="en-US" baseline="-25000"/>
              <a:t>1</a:t>
            </a:r>
            <a:r>
              <a:rPr lang="en-US"/>
              <a:t>, v</a:t>
            </a:r>
            <a:r>
              <a:rPr lang="en-US" baseline="-25000"/>
              <a:t>2</a:t>
            </a:r>
            <a:r>
              <a:rPr lang="en-US"/>
              <a:t>,v</a:t>
            </a:r>
            <a:r>
              <a:rPr lang="en-US" baseline="-25000"/>
              <a:t>3</a:t>
            </a:r>
          </a:p>
          <a:p>
            <a:r>
              <a:rPr lang="en-US"/>
              <a:t>   * KCL (Summation of current entering at</a:t>
            </a:r>
          </a:p>
          <a:p>
            <a:r>
              <a:rPr lang="en-US"/>
              <a:t>      Node = Summation of the current leaving</a:t>
            </a:r>
          </a:p>
          <a:p>
            <a:r>
              <a:rPr lang="en-US"/>
              <a:t>       the node)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* KCL at node v</a:t>
            </a:r>
            <a:r>
              <a:rPr lang="en-US" baseline="-25000"/>
              <a:t>1</a:t>
            </a:r>
            <a:r>
              <a:rPr lang="en-US"/>
              <a:t>:</a:t>
            </a:r>
          </a:p>
          <a:p>
            <a:r>
              <a:rPr lang="en-US"/>
              <a:t>  </a:t>
            </a:r>
          </a:p>
          <a:p>
            <a:r>
              <a:rPr lang="en-US"/>
              <a:t>     3 = i</a:t>
            </a:r>
            <a:r>
              <a:rPr lang="en-US" baseline="-25000"/>
              <a:t>x</a:t>
            </a:r>
            <a:r>
              <a:rPr lang="en-US"/>
              <a:t> + i</a:t>
            </a:r>
            <a:r>
              <a:rPr lang="en-US" baseline="-25000"/>
              <a:t>3</a:t>
            </a:r>
            <a:r>
              <a:rPr lang="en-US"/>
              <a:t>           </a:t>
            </a:r>
            <a:r>
              <a:rPr lang="en-US">
                <a:ea typeface="+mn-lt"/>
                <a:cs typeface="+mn-lt"/>
              </a:rPr>
              <a:t>{* Higher voltage – lower voltage}</a:t>
            </a:r>
          </a:p>
          <a:p>
            <a:endParaRPr lang="en-US"/>
          </a:p>
          <a:p>
            <a:r>
              <a:rPr lang="en-US"/>
              <a:t>           v</a:t>
            </a:r>
            <a:r>
              <a:rPr lang="en-US" baseline="-25000"/>
              <a:t>1</a:t>
            </a:r>
            <a:r>
              <a:rPr lang="en-US"/>
              <a:t> –v</a:t>
            </a:r>
            <a:r>
              <a:rPr lang="en-US" baseline="-25000"/>
              <a:t>2 </a:t>
            </a:r>
            <a:r>
              <a:rPr lang="en-US"/>
              <a:t>            v</a:t>
            </a:r>
            <a:r>
              <a:rPr lang="en-US" baseline="-25000"/>
              <a:t>1</a:t>
            </a:r>
            <a:r>
              <a:rPr lang="en-US"/>
              <a:t> – v</a:t>
            </a:r>
            <a:r>
              <a:rPr lang="en-US" baseline="-25000"/>
              <a:t>3</a:t>
            </a:r>
          </a:p>
          <a:p>
            <a:r>
              <a:rPr lang="en-US"/>
              <a:t>    3 = ---------    +  -----------   {*multiply by 4 on both sides}</a:t>
            </a:r>
          </a:p>
          <a:p>
            <a:r>
              <a:rPr lang="en-US"/>
              <a:t>               2                     4</a:t>
            </a:r>
          </a:p>
          <a:p>
            <a:r>
              <a:rPr lang="en-US"/>
              <a:t>    </a:t>
            </a:r>
          </a:p>
          <a:p>
            <a:r>
              <a:rPr lang="en-US"/>
              <a:t>    12 = 3v</a:t>
            </a:r>
            <a:r>
              <a:rPr lang="en-US" baseline="-25000"/>
              <a:t>1</a:t>
            </a:r>
            <a:r>
              <a:rPr lang="en-US"/>
              <a:t> – 2v</a:t>
            </a:r>
            <a:r>
              <a:rPr lang="en-US" baseline="-25000"/>
              <a:t>2</a:t>
            </a:r>
            <a:r>
              <a:rPr lang="en-US"/>
              <a:t> –v</a:t>
            </a:r>
            <a:r>
              <a:rPr lang="en-US" baseline="-25000"/>
              <a:t>3</a:t>
            </a:r>
            <a:r>
              <a:rPr lang="en-US"/>
              <a:t>   ------(1)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  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5715F305-86A9-4E23-99C0-F1B959752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530" y="652006"/>
            <a:ext cx="4098966" cy="317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75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1FFED9-C4DB-4277-A97F-4FFA86069930}"/>
              </a:ext>
            </a:extLst>
          </p:cNvPr>
          <p:cNvSpPr txBox="1"/>
          <p:nvPr/>
        </p:nvSpPr>
        <p:spPr>
          <a:xfrm>
            <a:off x="72704" y="60960"/>
            <a:ext cx="12068496" cy="8402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* </a:t>
            </a:r>
            <a:r>
              <a:rPr lang="en-US">
                <a:ea typeface="+mn-lt"/>
                <a:cs typeface="+mn-lt"/>
              </a:rPr>
              <a:t>KCL at node v</a:t>
            </a:r>
            <a:r>
              <a:rPr lang="en-US" baseline="-25000">
                <a:ea typeface="+mn-lt"/>
                <a:cs typeface="+mn-lt"/>
              </a:rPr>
              <a:t>2</a:t>
            </a:r>
            <a:r>
              <a:rPr lang="en-US">
                <a:ea typeface="+mn-lt"/>
                <a:cs typeface="+mn-lt"/>
              </a:rPr>
              <a:t>: 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                                                                                                      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  i</a:t>
            </a:r>
            <a:r>
              <a:rPr lang="en-US" baseline="-25000">
                <a:ea typeface="+mn-lt"/>
                <a:cs typeface="+mn-lt"/>
              </a:rPr>
              <a:t>x</a:t>
            </a:r>
            <a:r>
              <a:rPr lang="en-US">
                <a:ea typeface="+mn-lt"/>
                <a:cs typeface="+mn-lt"/>
              </a:rPr>
              <a:t>    = i</a:t>
            </a:r>
            <a:r>
              <a:rPr lang="en-US" baseline="-25000">
                <a:ea typeface="+mn-lt"/>
                <a:cs typeface="+mn-lt"/>
              </a:rPr>
              <a:t>1</a:t>
            </a:r>
            <a:r>
              <a:rPr lang="en-US">
                <a:ea typeface="+mn-lt"/>
                <a:cs typeface="+mn-lt"/>
              </a:rPr>
              <a:t> + i</a:t>
            </a:r>
            <a:r>
              <a:rPr lang="en-US" baseline="-25000">
                <a:ea typeface="+mn-lt"/>
                <a:cs typeface="+mn-lt"/>
              </a:rPr>
              <a:t>2</a:t>
            </a:r>
            <a:r>
              <a:rPr lang="en-US" baseline="-25000"/>
              <a:t> </a:t>
            </a:r>
            <a:r>
              <a:rPr lang="en-US"/>
              <a:t>        {* Higher voltage – lower voltage}    </a:t>
            </a:r>
          </a:p>
          <a:p>
            <a:r>
              <a:rPr lang="en-US"/>
              <a:t>                             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v</a:t>
            </a:r>
            <a:r>
              <a:rPr lang="en-US" baseline="-25000">
                <a:ea typeface="+mn-lt"/>
                <a:cs typeface="+mn-lt"/>
              </a:rPr>
              <a:t>1</a:t>
            </a:r>
            <a:r>
              <a:rPr lang="en-US">
                <a:ea typeface="+mn-lt"/>
                <a:cs typeface="+mn-lt"/>
              </a:rPr>
              <a:t> - v</a:t>
            </a:r>
            <a:r>
              <a:rPr lang="en-US" baseline="-25000">
                <a:ea typeface="+mn-lt"/>
                <a:cs typeface="+mn-lt"/>
              </a:rPr>
              <a:t>2 </a:t>
            </a:r>
            <a:r>
              <a:rPr lang="en-US">
                <a:ea typeface="+mn-lt"/>
                <a:cs typeface="+mn-lt"/>
              </a:rPr>
              <a:t>           v</a:t>
            </a:r>
            <a:r>
              <a:rPr lang="en-US" baseline="-25000">
                <a:ea typeface="+mn-lt"/>
                <a:cs typeface="+mn-lt"/>
              </a:rPr>
              <a:t>2</a:t>
            </a:r>
            <a:r>
              <a:rPr lang="en-US">
                <a:ea typeface="+mn-lt"/>
                <a:cs typeface="+mn-lt"/>
              </a:rPr>
              <a:t>        </a:t>
            </a:r>
            <a:r>
              <a:rPr lang="en-US" err="1">
                <a:ea typeface="+mn-lt"/>
                <a:cs typeface="+mn-lt"/>
              </a:rPr>
              <a:t>v</a:t>
            </a:r>
            <a:r>
              <a:rPr lang="en-US" baseline="-25000" err="1">
                <a:ea typeface="+mn-lt"/>
                <a:cs typeface="+mn-lt"/>
              </a:rPr>
              <a:t>2</a:t>
            </a:r>
            <a:r>
              <a:rPr lang="en-US">
                <a:ea typeface="+mn-lt"/>
                <a:cs typeface="+mn-lt"/>
              </a:rPr>
              <a:t> -v</a:t>
            </a:r>
            <a:r>
              <a:rPr lang="en-US" baseline="-25000">
                <a:ea typeface="+mn-lt"/>
                <a:cs typeface="+mn-lt"/>
              </a:rPr>
              <a:t>3</a:t>
            </a:r>
            <a:r>
              <a:rPr lang="en-US">
                <a:ea typeface="+mn-lt"/>
                <a:cs typeface="+mn-lt"/>
              </a:rPr>
              <a:t>                                                                                                                                                             </a:t>
            </a:r>
          </a:p>
          <a:p>
            <a:r>
              <a:rPr lang="en-US">
                <a:ea typeface="+mn-lt"/>
                <a:cs typeface="+mn-lt"/>
              </a:rPr>
              <a:t>  -----     =  ------- +----------   {*multiply 8 on both sides}</a:t>
            </a:r>
          </a:p>
          <a:p>
            <a:r>
              <a:rPr lang="en-US">
                <a:ea typeface="+mn-lt"/>
                <a:cs typeface="+mn-lt"/>
              </a:rPr>
              <a:t>    2                 4             8 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4v</a:t>
            </a:r>
            <a:r>
              <a:rPr lang="en-US" baseline="-25000">
                <a:ea typeface="+mn-lt"/>
                <a:cs typeface="+mn-lt"/>
              </a:rPr>
              <a:t>1</a:t>
            </a:r>
            <a:r>
              <a:rPr lang="en-US">
                <a:ea typeface="+mn-lt"/>
                <a:cs typeface="+mn-lt"/>
              </a:rPr>
              <a:t> – 4v</a:t>
            </a:r>
            <a:r>
              <a:rPr lang="en-US" baseline="-25000">
                <a:ea typeface="+mn-lt"/>
                <a:cs typeface="+mn-lt"/>
              </a:rPr>
              <a:t>2</a:t>
            </a:r>
            <a:r>
              <a:rPr lang="en-US">
                <a:ea typeface="+mn-lt"/>
                <a:cs typeface="+mn-lt"/>
              </a:rPr>
              <a:t> = 3v</a:t>
            </a:r>
            <a:r>
              <a:rPr lang="en-US" baseline="-25000">
                <a:ea typeface="+mn-lt"/>
                <a:cs typeface="+mn-lt"/>
              </a:rPr>
              <a:t>2</a:t>
            </a:r>
            <a:r>
              <a:rPr lang="en-US">
                <a:ea typeface="+mn-lt"/>
                <a:cs typeface="+mn-lt"/>
              </a:rPr>
              <a:t> - v</a:t>
            </a:r>
            <a:r>
              <a:rPr lang="en-US" baseline="-25000">
                <a:ea typeface="+mn-lt"/>
                <a:cs typeface="+mn-lt"/>
              </a:rPr>
              <a:t>3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4v</a:t>
            </a:r>
            <a:r>
              <a:rPr lang="en-US" baseline="-25000">
                <a:ea typeface="+mn-lt"/>
                <a:cs typeface="+mn-lt"/>
              </a:rPr>
              <a:t>1</a:t>
            </a:r>
            <a:r>
              <a:rPr lang="en-US">
                <a:ea typeface="+mn-lt"/>
                <a:cs typeface="+mn-lt"/>
              </a:rPr>
              <a:t> –7v</a:t>
            </a:r>
            <a:r>
              <a:rPr lang="en-US" baseline="-25000">
                <a:ea typeface="+mn-lt"/>
                <a:cs typeface="+mn-lt"/>
              </a:rPr>
              <a:t>2</a:t>
            </a:r>
            <a:r>
              <a:rPr lang="en-US">
                <a:ea typeface="+mn-lt"/>
                <a:cs typeface="+mn-lt"/>
              </a:rPr>
              <a:t> + v</a:t>
            </a:r>
            <a:r>
              <a:rPr lang="en-US" baseline="-25000">
                <a:ea typeface="+mn-lt"/>
                <a:cs typeface="+mn-lt"/>
              </a:rPr>
              <a:t>3</a:t>
            </a:r>
            <a:r>
              <a:rPr lang="en-US">
                <a:ea typeface="+mn-lt"/>
                <a:cs typeface="+mn-lt"/>
              </a:rPr>
              <a:t> =0  ------(2)</a:t>
            </a:r>
          </a:p>
          <a:p>
            <a:endParaRPr lang="en-US"/>
          </a:p>
          <a:p>
            <a:r>
              <a:rPr lang="en-US"/>
              <a:t>--------------------------------------------------------------------------</a:t>
            </a:r>
          </a:p>
          <a:p>
            <a:r>
              <a:rPr lang="en-US"/>
              <a:t>       * KCL at node v</a:t>
            </a:r>
            <a:r>
              <a:rPr lang="en-US" baseline="-25000"/>
              <a:t>3</a:t>
            </a:r>
            <a:r>
              <a:rPr lang="en-US"/>
              <a:t>:</a:t>
            </a:r>
          </a:p>
          <a:p>
            <a:r>
              <a:rPr lang="en-US"/>
              <a:t>   2i</a:t>
            </a:r>
            <a:r>
              <a:rPr lang="en-US" baseline="-25000"/>
              <a:t>x</a:t>
            </a:r>
            <a:r>
              <a:rPr lang="en-US"/>
              <a:t> = i</a:t>
            </a:r>
            <a:r>
              <a:rPr lang="en-US" baseline="-25000"/>
              <a:t>2</a:t>
            </a:r>
            <a:r>
              <a:rPr lang="en-US"/>
              <a:t> + i</a:t>
            </a:r>
            <a:r>
              <a:rPr lang="en-US" baseline="-25000"/>
              <a:t>3</a:t>
            </a:r>
          </a:p>
          <a:p>
            <a:endParaRPr lang="en-US"/>
          </a:p>
          <a:p>
            <a:r>
              <a:rPr lang="en-US"/>
              <a:t>2(v</a:t>
            </a:r>
            <a:r>
              <a:rPr lang="en-US" baseline="-25000"/>
              <a:t>1</a:t>
            </a:r>
            <a:r>
              <a:rPr lang="en-US"/>
              <a:t> - v</a:t>
            </a:r>
            <a:r>
              <a:rPr lang="en-US" baseline="-25000"/>
              <a:t>2</a:t>
            </a:r>
            <a:r>
              <a:rPr lang="en-US"/>
              <a:t>)                 v</a:t>
            </a:r>
            <a:r>
              <a:rPr lang="en-US" baseline="-25000"/>
              <a:t>2</a:t>
            </a:r>
            <a:r>
              <a:rPr lang="en-US"/>
              <a:t> – v</a:t>
            </a:r>
            <a:r>
              <a:rPr lang="en-US" baseline="-25000"/>
              <a:t>3</a:t>
            </a:r>
            <a:r>
              <a:rPr lang="en-US"/>
              <a:t>                 v</a:t>
            </a:r>
            <a:r>
              <a:rPr lang="en-US" baseline="-25000"/>
              <a:t>1</a:t>
            </a:r>
            <a:r>
              <a:rPr lang="en-US"/>
              <a:t> – v</a:t>
            </a:r>
            <a:r>
              <a:rPr lang="en-US" baseline="-25000"/>
              <a:t>3</a:t>
            </a:r>
          </a:p>
          <a:p>
            <a:r>
              <a:rPr lang="en-US"/>
              <a:t>------------       =     ----------      +    -----------(Mul by 8 on </a:t>
            </a:r>
            <a:r>
              <a:rPr lang="en-US" err="1"/>
              <a:t>b.s</a:t>
            </a:r>
            <a:r>
              <a:rPr lang="en-US"/>
              <a:t>)</a:t>
            </a:r>
          </a:p>
          <a:p>
            <a:r>
              <a:rPr lang="en-US"/>
              <a:t>     2                               8                         4</a:t>
            </a:r>
          </a:p>
          <a:p>
            <a:r>
              <a:rPr lang="en-US"/>
              <a:t>8v</a:t>
            </a:r>
            <a:r>
              <a:rPr lang="en-US" baseline="-25000"/>
              <a:t>1</a:t>
            </a:r>
            <a:r>
              <a:rPr lang="en-US"/>
              <a:t> – 8v</a:t>
            </a:r>
            <a:r>
              <a:rPr lang="en-US" baseline="-25000"/>
              <a:t>2</a:t>
            </a:r>
            <a:r>
              <a:rPr lang="en-US"/>
              <a:t> = v</a:t>
            </a:r>
            <a:r>
              <a:rPr lang="en-US" baseline="-25000"/>
              <a:t>2</a:t>
            </a:r>
            <a:r>
              <a:rPr lang="en-US"/>
              <a:t> –v</a:t>
            </a:r>
            <a:r>
              <a:rPr lang="en-US" baseline="-25000"/>
              <a:t> 3</a:t>
            </a:r>
            <a:r>
              <a:rPr lang="en-US"/>
              <a:t> + 2v</a:t>
            </a:r>
            <a:r>
              <a:rPr lang="en-US" baseline="-25000"/>
              <a:t>1</a:t>
            </a:r>
            <a:r>
              <a:rPr lang="en-US"/>
              <a:t> -2v</a:t>
            </a:r>
            <a:r>
              <a:rPr lang="en-US" baseline="-25000"/>
              <a:t>3</a:t>
            </a:r>
            <a:endParaRPr lang="en-US"/>
          </a:p>
          <a:p>
            <a:endParaRPr lang="en-US"/>
          </a:p>
          <a:p>
            <a:r>
              <a:rPr lang="en-US"/>
              <a:t>6v</a:t>
            </a:r>
            <a:r>
              <a:rPr lang="en-US" baseline="-25000"/>
              <a:t>1</a:t>
            </a:r>
            <a:r>
              <a:rPr lang="en-US"/>
              <a:t> – 9v</a:t>
            </a:r>
            <a:r>
              <a:rPr lang="en-US" baseline="-25000"/>
              <a:t>2</a:t>
            </a:r>
            <a:r>
              <a:rPr lang="en-US"/>
              <a:t> +3v</a:t>
            </a:r>
            <a:r>
              <a:rPr lang="en-US" baseline="-25000"/>
              <a:t>3</a:t>
            </a:r>
            <a:r>
              <a:rPr lang="en-US"/>
              <a:t> = 0  -------(3)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                                                                                                                                             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A714A294-BB1F-4FAE-B6FE-B61729FFF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803" y="1987980"/>
            <a:ext cx="4475017" cy="34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42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73D00-2B2F-4020-BB0A-1B9A8125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0743"/>
            <a:ext cx="10353762" cy="12366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Q1) PART 1: Assume a random value of your choice for resistance (10-10K </a:t>
            </a:r>
            <a:r>
              <a:rPr lang="en-US">
                <a:ea typeface="+mn-lt"/>
                <a:cs typeface="+mn-lt"/>
              </a:rPr>
              <a:t>Ω</a:t>
            </a:r>
            <a:r>
              <a:rPr lang="en-US"/>
              <a:t>). Plot the characteristics given below. The resistance coefficient of temperature is 0.02 Ω/°c, and the voltage range is 0-240 V.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CCC5E-36DF-40C5-9B47-7D832B5D85E2}"/>
              </a:ext>
            </a:extLst>
          </p:cNvPr>
          <p:cNvSpPr txBox="1"/>
          <p:nvPr/>
        </p:nvSpPr>
        <p:spPr>
          <a:xfrm>
            <a:off x="914400" y="155998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•  </a:t>
            </a:r>
            <a:r>
              <a:rPr lang="en-US" sz="2000"/>
              <a:t>Voltage </a:t>
            </a:r>
            <a:r>
              <a:rPr lang="en-US"/>
              <a:t>- </a:t>
            </a:r>
            <a:r>
              <a:rPr lang="en-US" sz="2000"/>
              <a:t>Current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3AF4E-12C8-4DC1-B862-A3A34103B603}"/>
              </a:ext>
            </a:extLst>
          </p:cNvPr>
          <p:cNvSpPr txBox="1"/>
          <p:nvPr/>
        </p:nvSpPr>
        <p:spPr>
          <a:xfrm>
            <a:off x="1575859" y="2147358"/>
            <a:ext cx="30607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/>
                <a:cs typeface="Arial"/>
              </a:rPr>
              <a:t>FORMULA EXPLANATION :</a:t>
            </a:r>
          </a:p>
          <a:p>
            <a:endParaRPr lang="en-US" sz="1600" b="1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34FC2-FDF6-4B1B-B0A1-1DE4EFA12CC5}"/>
              </a:ext>
            </a:extLst>
          </p:cNvPr>
          <p:cNvSpPr txBox="1"/>
          <p:nvPr/>
        </p:nvSpPr>
        <p:spPr>
          <a:xfrm>
            <a:off x="3147484" y="2438400"/>
            <a:ext cx="68707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Relation between current and voltage is expressed as</a:t>
            </a:r>
            <a:r>
              <a:rPr lang="en-US">
                <a:latin typeface="PMingLiU"/>
                <a:ea typeface="PMingLiU"/>
              </a:rPr>
              <a:t> </a:t>
            </a:r>
            <a:r>
              <a:rPr lang="en-US" b="1">
                <a:latin typeface="Arial"/>
                <a:ea typeface="PMingLiU"/>
                <a:cs typeface="Arial"/>
              </a:rPr>
              <a:t>I=V/R</a:t>
            </a:r>
          </a:p>
          <a:p>
            <a:endParaRPr lang="en-US"/>
          </a:p>
          <a:p>
            <a:r>
              <a:rPr lang="en-US" sz="1600">
                <a:latin typeface="Arial"/>
                <a:cs typeface="Arial"/>
              </a:rPr>
              <a:t>V= voltage, I= current, R= resistance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DF989-285C-4730-88C8-9D22501603D2}"/>
              </a:ext>
            </a:extLst>
          </p:cNvPr>
          <p:cNvSpPr txBox="1"/>
          <p:nvPr/>
        </p:nvSpPr>
        <p:spPr>
          <a:xfrm>
            <a:off x="5153025" y="36290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663308-67EE-4C50-AADD-60A428328145}"/>
              </a:ext>
            </a:extLst>
          </p:cNvPr>
          <p:cNvSpPr txBox="1"/>
          <p:nvPr/>
        </p:nvSpPr>
        <p:spPr>
          <a:xfrm>
            <a:off x="3147483" y="3475566"/>
            <a:ext cx="4775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Let us assume R= 100 for this question</a:t>
            </a:r>
          </a:p>
        </p:txBody>
      </p:sp>
      <p:pic>
        <p:nvPicPr>
          <p:cNvPr id="13" name="Picture 1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E9DADE1-13B7-4193-B971-F0C9F6220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12" t="22422" r="27393" b="55599"/>
          <a:stretch/>
        </p:blipFill>
        <p:spPr>
          <a:xfrm>
            <a:off x="1577008" y="4171850"/>
            <a:ext cx="8908673" cy="212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77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B0F1FC-EC35-44CC-8BAF-342DC2C3AD04}"/>
              </a:ext>
            </a:extLst>
          </p:cNvPr>
          <p:cNvSpPr txBox="1"/>
          <p:nvPr/>
        </p:nvSpPr>
        <p:spPr>
          <a:xfrm>
            <a:off x="304800" y="219901"/>
            <a:ext cx="12043775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*Solving by matrix method using Matlab/octave                    *Solving using linear equations: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                                                                              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                                                                              * v</a:t>
            </a:r>
            <a:r>
              <a:rPr lang="en-US" baseline="-25000"/>
              <a:t>1</a:t>
            </a:r>
            <a:r>
              <a:rPr lang="en-US"/>
              <a:t> = 4.8</a:t>
            </a:r>
          </a:p>
          <a:p>
            <a:r>
              <a:rPr lang="en-US"/>
              <a:t>                                                                              * v</a:t>
            </a:r>
            <a:r>
              <a:rPr lang="en-US" baseline="-25000"/>
              <a:t>2</a:t>
            </a:r>
            <a:r>
              <a:rPr lang="en-US"/>
              <a:t> = 2.4</a:t>
            </a:r>
          </a:p>
          <a:p>
            <a:r>
              <a:rPr lang="en-US"/>
              <a:t>                                                                              * v</a:t>
            </a:r>
            <a:r>
              <a:rPr lang="en-US" baseline="-25000"/>
              <a:t>3</a:t>
            </a:r>
            <a:r>
              <a:rPr lang="en-US"/>
              <a:t> = -2.4</a:t>
            </a:r>
          </a:p>
          <a:p>
            <a:r>
              <a:rPr lang="en-US"/>
              <a:t>                                                                              * i</a:t>
            </a:r>
            <a:r>
              <a:rPr lang="en-US" baseline="-25000"/>
              <a:t>x</a:t>
            </a:r>
            <a:r>
              <a:rPr lang="en-US"/>
              <a:t> = v</a:t>
            </a:r>
            <a:r>
              <a:rPr lang="en-US" baseline="-25000"/>
              <a:t>1</a:t>
            </a:r>
            <a:r>
              <a:rPr lang="en-US"/>
              <a:t> –v</a:t>
            </a:r>
            <a:r>
              <a:rPr lang="en-US" baseline="-25000"/>
              <a:t>2</a:t>
            </a:r>
            <a:r>
              <a:rPr lang="en-US"/>
              <a:t>/2</a:t>
            </a:r>
          </a:p>
          <a:p>
            <a:r>
              <a:rPr lang="en-US"/>
              <a:t>                                                                              * i</a:t>
            </a:r>
            <a:r>
              <a:rPr lang="en-US" baseline="-25000"/>
              <a:t>x</a:t>
            </a:r>
            <a:r>
              <a:rPr lang="en-US"/>
              <a:t> = 1.2</a:t>
            </a:r>
          </a:p>
        </p:txBody>
      </p:sp>
      <p:pic>
        <p:nvPicPr>
          <p:cNvPr id="3" name="Picture 3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83E2DAC5-9F6B-4B4F-9655-6640A8EE9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240" y="720784"/>
            <a:ext cx="5029199" cy="5423111"/>
          </a:xfrm>
          <a:prstGeom prst="rect">
            <a:avLst/>
          </a:prstGeom>
        </p:spPr>
      </p:pic>
      <p:pic>
        <p:nvPicPr>
          <p:cNvPr id="4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AB716F2-DA4F-41FA-A288-12BFEE2B5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646" b="82051"/>
          <a:stretch/>
        </p:blipFill>
        <p:spPr>
          <a:xfrm>
            <a:off x="419594" y="539708"/>
            <a:ext cx="4186573" cy="1612932"/>
          </a:xfrm>
          <a:prstGeom prst="rect">
            <a:avLst/>
          </a:prstGeom>
        </p:spPr>
      </p:pic>
      <p:pic>
        <p:nvPicPr>
          <p:cNvPr id="6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6DB47E3-270D-4D62-A6D9-CD1D47EE83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667" r="61372" b="25641"/>
          <a:stretch/>
        </p:blipFill>
        <p:spPr>
          <a:xfrm>
            <a:off x="419595" y="2152774"/>
            <a:ext cx="4186816" cy="430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42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2780D9-3B2C-4E2B-81AA-E2F636DE8A62}"/>
              </a:ext>
            </a:extLst>
          </p:cNvPr>
          <p:cNvSpPr txBox="1"/>
          <p:nvPr/>
        </p:nvSpPr>
        <p:spPr>
          <a:xfrm>
            <a:off x="-59268" y="0"/>
            <a:ext cx="111252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>
                <a:effectLst/>
                <a:latin typeface="Arial" panose="020B0604020202020204" pitchFamily="34" charset="0"/>
              </a:rPr>
              <a:t>Q3.</a:t>
            </a:r>
            <a:r>
              <a:rPr lang="en-US" sz="2000" b="1" i="0">
                <a:effectLst/>
                <a:latin typeface="Arial" panose="020B0604020202020204" pitchFamily="34" charset="0"/>
              </a:rPr>
              <a:t>1.Construct the circuit described by the data given in Table.</a:t>
            </a:r>
          </a:p>
          <a:p>
            <a:r>
              <a:rPr lang="en-IN">
                <a:latin typeface="Arial" panose="020B0604020202020204" pitchFamily="34" charset="0"/>
              </a:rPr>
              <a:t>From basic knowledge of Circuits we can create a circuit based on following data:-</a:t>
            </a:r>
            <a:endParaRPr lang="en-US">
              <a:latin typeface="Arial" panose="020B0604020202020204" pitchFamily="34" charset="0"/>
            </a:endParaRPr>
          </a:p>
          <a:p>
            <a:endParaRPr lang="en-IN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6D479-6EDD-4D18-8F56-CE502ED72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584" y="1904353"/>
            <a:ext cx="4826854" cy="3470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B42C4-DBF2-4DAC-B2A4-0E1C9CF95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60" y="810993"/>
            <a:ext cx="6810312" cy="2507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978B1E-A4F2-4EA6-A6D7-14A25CEF8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57309" y="1667266"/>
            <a:ext cx="2865207" cy="68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31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03165E-0905-4233-A1AB-C37DF7999337}"/>
              </a:ext>
            </a:extLst>
          </p:cNvPr>
          <p:cNvSpPr txBox="1"/>
          <p:nvPr/>
        </p:nvSpPr>
        <p:spPr>
          <a:xfrm>
            <a:off x="-1" y="0"/>
            <a:ext cx="684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>
                <a:effectLst/>
                <a:latin typeface="Arial" panose="020B0604020202020204" pitchFamily="34" charset="0"/>
              </a:rPr>
              <a:t>Q3.</a:t>
            </a:r>
            <a:r>
              <a:rPr lang="en-US" b="1">
                <a:latin typeface="Arial" panose="020B0604020202020204" pitchFamily="34" charset="0"/>
              </a:rPr>
              <a:t>2</a:t>
            </a:r>
            <a:r>
              <a:rPr lang="en-US" b="1" i="0">
                <a:effectLst/>
                <a:latin typeface="Arial" panose="020B0604020202020204" pitchFamily="34" charset="0"/>
              </a:rPr>
              <a:t> Create the mesh/nodal network matrix for the circuit.</a:t>
            </a:r>
            <a:endParaRPr lang="en-IN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EECA39-E891-4BE9-AF09-1E5640A8A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06724" y="-1811992"/>
            <a:ext cx="2178552" cy="6841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1B002D-4928-41A7-8739-E2C6BEEA9BD6}"/>
              </a:ext>
            </a:extLst>
          </p:cNvPr>
          <p:cNvSpPr txBox="1"/>
          <p:nvPr/>
        </p:nvSpPr>
        <p:spPr>
          <a:xfrm>
            <a:off x="253999" y="3123544"/>
            <a:ext cx="1125590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Writing Equation for above circuit will give us:-</a:t>
            </a:r>
            <a:br>
              <a:rPr lang="en-US" b="1" u="sng"/>
            </a:br>
            <a:r>
              <a:rPr lang="en-US" u="sng"/>
              <a:t>Loop1</a:t>
            </a:r>
            <a:br>
              <a:rPr lang="en-US"/>
            </a:br>
            <a:r>
              <a:rPr lang="en-US"/>
              <a:t>-10i</a:t>
            </a:r>
            <a:r>
              <a:rPr lang="en-US" baseline="-25000"/>
              <a:t>1</a:t>
            </a:r>
            <a:r>
              <a:rPr lang="en-US"/>
              <a:t>-30(i</a:t>
            </a:r>
            <a:r>
              <a:rPr lang="en-US" baseline="-25000"/>
              <a:t>1</a:t>
            </a:r>
            <a:r>
              <a:rPr lang="en-US"/>
              <a:t>-i</a:t>
            </a:r>
            <a:r>
              <a:rPr lang="en-US" baseline="-25000"/>
              <a:t>2</a:t>
            </a:r>
            <a:r>
              <a:rPr lang="en-US"/>
              <a:t>)-20i</a:t>
            </a:r>
            <a:r>
              <a:rPr lang="en-US" baseline="-25000"/>
              <a:t>1</a:t>
            </a:r>
            <a:r>
              <a:rPr lang="en-US"/>
              <a:t>=0</a:t>
            </a:r>
            <a:br>
              <a:rPr lang="en-US"/>
            </a:br>
            <a:r>
              <a:rPr lang="en-US" u="sng"/>
              <a:t>Loop 2</a:t>
            </a:r>
          </a:p>
          <a:p>
            <a:r>
              <a:rPr lang="en-US"/>
              <a:t>-40i</a:t>
            </a:r>
            <a:r>
              <a:rPr lang="en-US" baseline="-25000"/>
              <a:t>2</a:t>
            </a:r>
            <a:r>
              <a:rPr lang="en-US"/>
              <a:t>-60(i</a:t>
            </a:r>
            <a:r>
              <a:rPr lang="en-US" baseline="-25000"/>
              <a:t>2</a:t>
            </a:r>
            <a:r>
              <a:rPr lang="en-US"/>
              <a:t>-i</a:t>
            </a:r>
            <a:r>
              <a:rPr lang="en-US" baseline="-25000"/>
              <a:t>3</a:t>
            </a:r>
            <a:r>
              <a:rPr lang="en-US"/>
              <a:t>)-50i</a:t>
            </a:r>
            <a:r>
              <a:rPr lang="en-US" baseline="-25000"/>
              <a:t>2</a:t>
            </a:r>
            <a:r>
              <a:rPr lang="en-US"/>
              <a:t>-30(i</a:t>
            </a:r>
            <a:r>
              <a:rPr lang="en-US" baseline="-25000"/>
              <a:t>2</a:t>
            </a:r>
            <a:r>
              <a:rPr lang="en-US"/>
              <a:t>-i</a:t>
            </a:r>
            <a:r>
              <a:rPr lang="en-US" baseline="-25000"/>
              <a:t>1</a:t>
            </a:r>
            <a:r>
              <a:rPr lang="en-US"/>
              <a:t>)=0</a:t>
            </a:r>
          </a:p>
          <a:p>
            <a:r>
              <a:rPr lang="en-US" u="sng"/>
              <a:t>Loop 3</a:t>
            </a:r>
          </a:p>
          <a:p>
            <a:r>
              <a:rPr lang="en-US"/>
              <a:t>-70i</a:t>
            </a:r>
            <a:r>
              <a:rPr lang="en-US" baseline="-25000"/>
              <a:t>3</a:t>
            </a:r>
            <a:r>
              <a:rPr lang="en-US"/>
              <a:t>-80i</a:t>
            </a:r>
            <a:r>
              <a:rPr lang="en-US" baseline="-25000"/>
              <a:t>3</a:t>
            </a:r>
            <a:r>
              <a:rPr lang="en-US"/>
              <a:t>-90i</a:t>
            </a:r>
            <a:r>
              <a:rPr lang="en-US" baseline="-25000"/>
              <a:t>3</a:t>
            </a:r>
            <a:r>
              <a:rPr lang="en-US"/>
              <a:t>-60(i</a:t>
            </a:r>
            <a:r>
              <a:rPr lang="en-US" baseline="-25000"/>
              <a:t>3</a:t>
            </a:r>
            <a:r>
              <a:rPr lang="en-US"/>
              <a:t>-i</a:t>
            </a:r>
            <a:r>
              <a:rPr lang="en-US" baseline="-25000"/>
              <a:t>2</a:t>
            </a:r>
            <a:r>
              <a:rPr lang="en-US"/>
              <a:t>)=0</a:t>
            </a:r>
          </a:p>
          <a:p>
            <a:endParaRPr lang="en-US"/>
          </a:p>
          <a:p>
            <a:r>
              <a:rPr lang="en-US"/>
              <a:t>AFTER SOLVING FURTHER WE GET,</a:t>
            </a:r>
          </a:p>
          <a:p>
            <a:r>
              <a:rPr lang="en-US"/>
              <a:t>-60i</a:t>
            </a:r>
            <a:r>
              <a:rPr lang="en-US" baseline="-25000"/>
              <a:t>1</a:t>
            </a:r>
            <a:r>
              <a:rPr lang="en-US"/>
              <a:t>+30i</a:t>
            </a:r>
            <a:r>
              <a:rPr lang="en-US" baseline="-25000"/>
              <a:t>2 </a:t>
            </a:r>
            <a:r>
              <a:rPr lang="en-US"/>
              <a:t>= 0     - </a:t>
            </a:r>
            <a:r>
              <a:rPr lang="en-US" u="sng"/>
              <a:t>Eqn1</a:t>
            </a:r>
          </a:p>
          <a:p>
            <a:r>
              <a:rPr lang="en-US"/>
              <a:t>-180i</a:t>
            </a:r>
            <a:r>
              <a:rPr lang="en-US" baseline="-25000"/>
              <a:t>2</a:t>
            </a:r>
            <a:r>
              <a:rPr lang="en-US"/>
              <a:t>+30i</a:t>
            </a:r>
            <a:r>
              <a:rPr lang="en-US" baseline="-25000"/>
              <a:t>1</a:t>
            </a:r>
            <a:r>
              <a:rPr lang="en-US"/>
              <a:t>+60i</a:t>
            </a:r>
            <a:r>
              <a:rPr lang="en-US" baseline="-25000"/>
              <a:t>3 </a:t>
            </a:r>
            <a:r>
              <a:rPr lang="en-US"/>
              <a:t>= 0   - </a:t>
            </a:r>
            <a:r>
              <a:rPr lang="en-US" u="sng"/>
              <a:t>Eqn2</a:t>
            </a:r>
          </a:p>
          <a:p>
            <a:r>
              <a:rPr lang="en-US"/>
              <a:t>-300i</a:t>
            </a:r>
            <a:r>
              <a:rPr lang="en-US" baseline="-25000"/>
              <a:t>3</a:t>
            </a:r>
            <a:r>
              <a:rPr lang="en-US"/>
              <a:t>+60i</a:t>
            </a:r>
            <a:r>
              <a:rPr lang="en-US" baseline="-25000"/>
              <a:t>2 </a:t>
            </a:r>
            <a:r>
              <a:rPr lang="en-US"/>
              <a:t>= 0    - </a:t>
            </a:r>
            <a:r>
              <a:rPr lang="en-US" u="sng" err="1"/>
              <a:t>Eqn</a:t>
            </a:r>
            <a:r>
              <a:rPr lang="en-US" u="sng"/>
              <a:t> 3</a:t>
            </a:r>
            <a:br>
              <a:rPr lang="en-US" sz="1600"/>
            </a:br>
            <a:endParaRPr lang="en-IN" sz="1600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3C60D-6C85-4335-832E-DB65F1857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70" y="3763529"/>
            <a:ext cx="7420027" cy="195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07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BCC635-308D-4E98-AF8B-293927DA6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144" y="116862"/>
            <a:ext cx="5403056" cy="6624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34DD19-0AC6-48FC-A3D9-47B8263E8D76}"/>
              </a:ext>
            </a:extLst>
          </p:cNvPr>
          <p:cNvSpPr txBox="1"/>
          <p:nvPr/>
        </p:nvSpPr>
        <p:spPr>
          <a:xfrm>
            <a:off x="0" y="0"/>
            <a:ext cx="6096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From three equations we get our matrix,</a:t>
            </a:r>
          </a:p>
          <a:p>
            <a:pPr algn="ctr"/>
            <a:endParaRPr lang="en-US" sz="1800" b="1" u="sng"/>
          </a:p>
          <a:p>
            <a:pPr algn="ctr"/>
            <a:r>
              <a:rPr lang="en-US" sz="1800" b="1" u="sng"/>
              <a:t>CREATING MATRIX USING MATLAB:-</a:t>
            </a:r>
            <a:br>
              <a:rPr lang="en-US" sz="1800" b="1" u="sng"/>
            </a:br>
            <a:br>
              <a:rPr lang="en-US" sz="1800" b="1" u="sng"/>
            </a:br>
            <a:r>
              <a:rPr lang="en-US" sz="1800" b="1"/>
              <a:t>CODE FOR THE SAME ----------------------------------</a:t>
            </a:r>
            <a:r>
              <a:rPr lang="en-US" sz="1800" b="1">
                <a:sym typeface="Wingdings" panose="05000000000000000000" pitchFamily="2" charset="2"/>
              </a:rPr>
              <a:t></a:t>
            </a:r>
            <a:br>
              <a:rPr lang="en-US" sz="1800"/>
            </a:br>
            <a:endParaRPr lang="en-US"/>
          </a:p>
          <a:p>
            <a:endParaRPr lang="en-US" sz="1800" b="1"/>
          </a:p>
          <a:p>
            <a:endParaRPr lang="en-US" b="1"/>
          </a:p>
          <a:p>
            <a:endParaRPr lang="en-US" sz="1800" b="1"/>
          </a:p>
          <a:p>
            <a:endParaRPr lang="en-US" b="1"/>
          </a:p>
          <a:p>
            <a:endParaRPr lang="en-US" sz="1800" b="1"/>
          </a:p>
          <a:p>
            <a:endParaRPr lang="en-US" b="1"/>
          </a:p>
          <a:p>
            <a:endParaRPr lang="en-US" sz="1800" b="1"/>
          </a:p>
          <a:p>
            <a:endParaRPr lang="en-US" b="1"/>
          </a:p>
          <a:p>
            <a:pPr algn="ctr"/>
            <a:r>
              <a:rPr lang="en-US" sz="1800" b="1"/>
              <a:t>Final current will be zero in each loop will be zero</a:t>
            </a:r>
            <a:r>
              <a:rPr lang="en-US" sz="1800" b="1">
                <a:sym typeface="Wingdings" panose="05000000000000000000" pitchFamily="2" charset="2"/>
              </a:rPr>
              <a:t></a:t>
            </a:r>
            <a:br>
              <a:rPr lang="en-US" sz="1800" b="1"/>
            </a:br>
            <a:endParaRPr lang="en-US" sz="1800" b="1"/>
          </a:p>
          <a:p>
            <a:pPr algn="ctr"/>
            <a:endParaRPr lang="en-US" b="1"/>
          </a:p>
          <a:p>
            <a:pPr algn="ctr"/>
            <a:r>
              <a:rPr lang="en-US" sz="1800" b="1"/>
              <a:t>i</a:t>
            </a:r>
            <a:r>
              <a:rPr lang="en-US" sz="1800" b="1" baseline="-25000"/>
              <a:t>1</a:t>
            </a:r>
            <a:r>
              <a:rPr lang="en-US" sz="1800" b="1"/>
              <a:t>=0 </a:t>
            </a:r>
          </a:p>
          <a:p>
            <a:pPr algn="ctr"/>
            <a:endParaRPr lang="en-US" sz="1800" b="1"/>
          </a:p>
          <a:p>
            <a:pPr algn="ctr"/>
            <a:r>
              <a:rPr lang="en-US" sz="1800" b="1"/>
              <a:t>i</a:t>
            </a:r>
            <a:r>
              <a:rPr lang="en-US" sz="1800" b="1" baseline="-25000"/>
              <a:t>2</a:t>
            </a:r>
            <a:r>
              <a:rPr lang="en-US" sz="1800" b="1"/>
              <a:t>=0 </a:t>
            </a:r>
          </a:p>
          <a:p>
            <a:pPr algn="ctr"/>
            <a:endParaRPr lang="en-US" sz="1800" b="1"/>
          </a:p>
          <a:p>
            <a:pPr algn="ctr"/>
            <a:r>
              <a:rPr lang="en-US" sz="1800" b="1"/>
              <a:t>i</a:t>
            </a:r>
            <a:r>
              <a:rPr lang="en-US" sz="1800" b="1" baseline="-25000"/>
              <a:t>3</a:t>
            </a:r>
            <a:r>
              <a:rPr lang="en-US" sz="1800" b="1"/>
              <a:t>=0</a:t>
            </a:r>
            <a:endParaRPr lang="en-IN" sz="1800" b="1"/>
          </a:p>
        </p:txBody>
      </p:sp>
    </p:spTree>
    <p:extLst>
      <p:ext uri="{BB962C8B-B14F-4D97-AF65-F5344CB8AC3E}">
        <p14:creationId xmlns:p14="http://schemas.microsoft.com/office/powerpoint/2010/main" val="4132158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B9B99-E811-4686-A84E-0AD31EBFB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1" y="8467"/>
            <a:ext cx="12378268" cy="372533"/>
          </a:xfrm>
        </p:spPr>
        <p:txBody>
          <a:bodyPr>
            <a:noAutofit/>
          </a:bodyPr>
          <a:lstStyle/>
          <a:p>
            <a:pPr algn="l"/>
            <a:r>
              <a:rPr lang="en-US" sz="1400" i="0">
                <a:effectLst/>
                <a:latin typeface="Arial" panose="020B0604020202020204" pitchFamily="34" charset="0"/>
              </a:rPr>
              <a:t>Q3.3.If the circuit is excited by a 100 V DC, write the MATLAB/Python code to solve the systems of equations in (2). </a:t>
            </a:r>
            <a:endParaRPr lang="en-IN" sz="140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58F8A4-A03B-4166-87F0-FDF4F898A6D9}"/>
              </a:ext>
            </a:extLst>
          </p:cNvPr>
          <p:cNvSpPr txBox="1"/>
          <p:nvPr/>
        </p:nvSpPr>
        <p:spPr>
          <a:xfrm>
            <a:off x="0" y="3028548"/>
            <a:ext cx="682534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/>
          </a:p>
          <a:p>
            <a:r>
              <a:rPr lang="en-US" sz="1600" b="1"/>
              <a:t>Writing Equation for given circuit using mesh analysis:</a:t>
            </a:r>
          </a:p>
          <a:p>
            <a:r>
              <a:rPr lang="en-US" sz="1600" u="sng"/>
              <a:t> Loop 1</a:t>
            </a:r>
          </a:p>
          <a:p>
            <a:r>
              <a:rPr lang="en-US" sz="1600"/>
              <a:t>100-10i</a:t>
            </a:r>
            <a:r>
              <a:rPr lang="en-US" sz="1600" baseline="-25000"/>
              <a:t>1</a:t>
            </a:r>
            <a:r>
              <a:rPr lang="en-US" sz="1600"/>
              <a:t>-30(i</a:t>
            </a:r>
            <a:r>
              <a:rPr lang="en-US" sz="1600" baseline="-25000"/>
              <a:t>1</a:t>
            </a:r>
            <a:r>
              <a:rPr lang="en-US" sz="1600"/>
              <a:t>-i</a:t>
            </a:r>
            <a:r>
              <a:rPr lang="en-US" sz="1600" baseline="-25000"/>
              <a:t>2</a:t>
            </a:r>
            <a:r>
              <a:rPr lang="en-US" sz="1600"/>
              <a:t>)-20i</a:t>
            </a:r>
            <a:r>
              <a:rPr lang="en-US" sz="1600" baseline="-25000"/>
              <a:t>1</a:t>
            </a:r>
            <a:r>
              <a:rPr lang="en-US" sz="1600"/>
              <a:t> = 0</a:t>
            </a:r>
          </a:p>
          <a:p>
            <a:r>
              <a:rPr lang="en-IN" sz="1600" u="sng"/>
              <a:t>Loop 2</a:t>
            </a:r>
          </a:p>
          <a:p>
            <a:r>
              <a:rPr lang="en-IN" sz="1600"/>
              <a:t>-40i</a:t>
            </a:r>
            <a:r>
              <a:rPr lang="en-IN" sz="1600" baseline="-25000"/>
              <a:t>2</a:t>
            </a:r>
            <a:r>
              <a:rPr lang="en-IN" sz="1600"/>
              <a:t>-60(i</a:t>
            </a:r>
            <a:r>
              <a:rPr lang="en-IN" sz="1600" baseline="-25000"/>
              <a:t>2</a:t>
            </a:r>
            <a:r>
              <a:rPr lang="en-IN" sz="1600"/>
              <a:t>-i</a:t>
            </a:r>
            <a:r>
              <a:rPr lang="en-IN" sz="1600" baseline="-25000"/>
              <a:t>3</a:t>
            </a:r>
            <a:r>
              <a:rPr lang="en-IN" sz="1600"/>
              <a:t>)-50i</a:t>
            </a:r>
            <a:r>
              <a:rPr lang="en-IN" sz="1600" baseline="-25000"/>
              <a:t>2</a:t>
            </a:r>
            <a:r>
              <a:rPr lang="en-IN" sz="1600"/>
              <a:t>-30(i</a:t>
            </a:r>
            <a:r>
              <a:rPr lang="en-IN" sz="1600" baseline="-25000"/>
              <a:t>2</a:t>
            </a:r>
            <a:r>
              <a:rPr lang="en-IN" sz="1600"/>
              <a:t>-i</a:t>
            </a:r>
            <a:r>
              <a:rPr lang="en-IN" sz="1600" baseline="-25000"/>
              <a:t>1</a:t>
            </a:r>
            <a:r>
              <a:rPr lang="en-IN" sz="1600"/>
              <a:t>) = 0</a:t>
            </a:r>
          </a:p>
          <a:p>
            <a:r>
              <a:rPr lang="en-IN" sz="1600" u="sng"/>
              <a:t>Loop 3</a:t>
            </a:r>
          </a:p>
          <a:p>
            <a:r>
              <a:rPr lang="en-IN" sz="1600"/>
              <a:t>-70i</a:t>
            </a:r>
            <a:r>
              <a:rPr lang="en-IN" sz="1600" baseline="-25000"/>
              <a:t>3</a:t>
            </a:r>
            <a:r>
              <a:rPr lang="en-IN" sz="1600"/>
              <a:t>-80i</a:t>
            </a:r>
            <a:r>
              <a:rPr lang="en-IN" sz="1600" baseline="-25000"/>
              <a:t>3</a:t>
            </a:r>
            <a:r>
              <a:rPr lang="en-IN" sz="1600"/>
              <a:t>-90i</a:t>
            </a:r>
            <a:r>
              <a:rPr lang="en-IN" sz="1600" baseline="-25000"/>
              <a:t>3</a:t>
            </a:r>
            <a:r>
              <a:rPr lang="en-IN" sz="1600"/>
              <a:t>-60(i</a:t>
            </a:r>
            <a:r>
              <a:rPr lang="en-IN" sz="1600" baseline="-25000"/>
              <a:t>3</a:t>
            </a:r>
            <a:r>
              <a:rPr lang="en-IN" sz="1600"/>
              <a:t>-i</a:t>
            </a:r>
            <a:r>
              <a:rPr lang="en-IN" sz="1600" baseline="-25000"/>
              <a:t>2</a:t>
            </a:r>
            <a:r>
              <a:rPr lang="en-IN" sz="1600"/>
              <a:t>) = 0</a:t>
            </a:r>
            <a:br>
              <a:rPr lang="en-IN" sz="1600"/>
            </a:br>
            <a:endParaRPr lang="en-IN" sz="1600"/>
          </a:p>
          <a:p>
            <a:r>
              <a:rPr lang="en-IN" sz="1600" b="1"/>
              <a:t>After Solving further we get</a:t>
            </a:r>
            <a:r>
              <a:rPr lang="en-IN" sz="1600"/>
              <a:t>,</a:t>
            </a:r>
          </a:p>
          <a:p>
            <a:r>
              <a:rPr lang="en-IN" sz="1600"/>
              <a:t>100-60i</a:t>
            </a:r>
            <a:r>
              <a:rPr lang="en-IN" sz="1600" baseline="-25000"/>
              <a:t>1</a:t>
            </a:r>
            <a:r>
              <a:rPr lang="en-IN" sz="1600"/>
              <a:t>+30i</a:t>
            </a:r>
            <a:r>
              <a:rPr lang="en-IN" sz="1600" baseline="-25000"/>
              <a:t>2</a:t>
            </a:r>
            <a:r>
              <a:rPr lang="en-IN" sz="1600"/>
              <a:t> = 0          </a:t>
            </a:r>
            <a:r>
              <a:rPr lang="en-IN" sz="1600" u="sng"/>
              <a:t>-Eqn1</a:t>
            </a:r>
          </a:p>
          <a:p>
            <a:r>
              <a:rPr lang="en-IN" sz="1600"/>
              <a:t>30i</a:t>
            </a:r>
            <a:r>
              <a:rPr lang="en-IN" sz="1600" baseline="-25000"/>
              <a:t>1</a:t>
            </a:r>
            <a:r>
              <a:rPr lang="en-IN" sz="1600"/>
              <a:t>-180i</a:t>
            </a:r>
            <a:r>
              <a:rPr lang="en-IN" sz="1600" baseline="-25000"/>
              <a:t>2</a:t>
            </a:r>
            <a:r>
              <a:rPr lang="en-IN" sz="1600"/>
              <a:t>+60i</a:t>
            </a:r>
            <a:r>
              <a:rPr lang="en-IN" sz="1600" baseline="-25000"/>
              <a:t>3</a:t>
            </a:r>
            <a:r>
              <a:rPr lang="en-IN" sz="1600"/>
              <a:t> = 0        </a:t>
            </a:r>
            <a:r>
              <a:rPr lang="en-IN" sz="1600" u="sng"/>
              <a:t>-Eqn2</a:t>
            </a:r>
          </a:p>
          <a:p>
            <a:r>
              <a:rPr lang="en-IN" sz="1600"/>
              <a:t>-300i</a:t>
            </a:r>
            <a:r>
              <a:rPr lang="en-IN" sz="1600" baseline="-25000"/>
              <a:t>3</a:t>
            </a:r>
            <a:r>
              <a:rPr lang="en-IN" sz="1600"/>
              <a:t>+60i</a:t>
            </a:r>
            <a:r>
              <a:rPr lang="en-IN" sz="1600" baseline="-25000"/>
              <a:t>2</a:t>
            </a:r>
            <a:r>
              <a:rPr lang="en-IN" sz="1600"/>
              <a:t> = 0              </a:t>
            </a:r>
            <a:r>
              <a:rPr lang="en-IN" sz="1600" u="sng"/>
              <a:t>-Eqn3</a:t>
            </a:r>
          </a:p>
          <a:p>
            <a:endParaRPr lang="en-IN" sz="1600" u="sng"/>
          </a:p>
          <a:p>
            <a:endParaRPr lang="en-IN" sz="1600"/>
          </a:p>
          <a:p>
            <a:endParaRPr lang="en-IN" sz="1600" b="1"/>
          </a:p>
          <a:p>
            <a:endParaRPr lang="en-IN" sz="1600" b="1"/>
          </a:p>
          <a:p>
            <a:endParaRPr lang="en-IN" sz="2000" b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EC54D-1818-4C66-A072-99AC123C7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67" y="3703281"/>
            <a:ext cx="7232287" cy="1788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ED3E3F-8273-4FE1-BB3E-854037B7D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046" y="381000"/>
            <a:ext cx="9121908" cy="277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53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7CF436-614F-47B6-948D-793E53D60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855" y="145898"/>
            <a:ext cx="6250146" cy="6566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9CCF8A-F3D0-4FDC-86CE-D95ABE767B03}"/>
              </a:ext>
            </a:extLst>
          </p:cNvPr>
          <p:cNvSpPr txBox="1"/>
          <p:nvPr/>
        </p:nvSpPr>
        <p:spPr>
          <a:xfrm>
            <a:off x="0" y="2580270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800" b="1"/>
          </a:p>
          <a:p>
            <a:pPr algn="ctr"/>
            <a:endParaRPr lang="en-IN" sz="1800" b="1"/>
          </a:p>
          <a:p>
            <a:pPr algn="ctr"/>
            <a:r>
              <a:rPr lang="en-IN" sz="1800" b="1"/>
              <a:t>From help of given image on right we will create </a:t>
            </a:r>
          </a:p>
          <a:p>
            <a:pPr algn="ctr"/>
            <a:r>
              <a:rPr lang="en-IN" sz="1800" b="1"/>
              <a:t>MATRIX in MATLAB:-</a:t>
            </a:r>
          </a:p>
          <a:p>
            <a:endParaRPr lang="en-IN" b="1"/>
          </a:p>
          <a:p>
            <a:endParaRPr lang="en-IN" sz="1800" b="1"/>
          </a:p>
          <a:p>
            <a:pPr algn="ctr"/>
            <a:r>
              <a:rPr lang="en-IN" sz="1800" b="1"/>
              <a:t>i</a:t>
            </a:r>
            <a:r>
              <a:rPr lang="en-IN" sz="1800" b="1" baseline="-25000"/>
              <a:t>1</a:t>
            </a:r>
            <a:r>
              <a:rPr lang="en-IN" sz="1800" b="1"/>
              <a:t>=1.8301</a:t>
            </a:r>
            <a:br>
              <a:rPr lang="en-IN" sz="1800" b="1"/>
            </a:br>
            <a:endParaRPr lang="en-IN" sz="1800" b="1"/>
          </a:p>
          <a:p>
            <a:pPr algn="ctr"/>
            <a:r>
              <a:rPr lang="en-IN" sz="1800" b="1"/>
              <a:t>i</a:t>
            </a:r>
            <a:r>
              <a:rPr lang="en-IN" sz="1800" b="1" baseline="-25000"/>
              <a:t>2</a:t>
            </a:r>
            <a:r>
              <a:rPr lang="en-IN" sz="1800" b="1"/>
              <a:t>=0.3268</a:t>
            </a:r>
            <a:br>
              <a:rPr lang="en-IN" sz="1800" b="1"/>
            </a:br>
            <a:endParaRPr lang="en-IN" sz="1800" b="1"/>
          </a:p>
          <a:p>
            <a:pPr algn="ctr"/>
            <a:r>
              <a:rPr lang="en-IN" sz="1800" b="1"/>
              <a:t>i</a:t>
            </a:r>
            <a:r>
              <a:rPr lang="en-IN" sz="1800" b="1" baseline="-25000"/>
              <a:t>3</a:t>
            </a:r>
            <a:r>
              <a:rPr lang="en-IN" sz="1800" b="1"/>
              <a:t>=0.0654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F1DEFA-AA5A-492A-895C-26C32A39AE0F}"/>
              </a:ext>
            </a:extLst>
          </p:cNvPr>
          <p:cNvSpPr txBox="1"/>
          <p:nvPr/>
        </p:nvSpPr>
        <p:spPr>
          <a:xfrm>
            <a:off x="-47438" y="54001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From three equations we get our matrix,</a:t>
            </a:r>
          </a:p>
          <a:p>
            <a:pPr algn="ctr"/>
            <a:endParaRPr lang="en-US"/>
          </a:p>
          <a:p>
            <a:pPr algn="ctr"/>
            <a:r>
              <a:rPr lang="en-US" sz="1800" b="1" u="sng"/>
              <a:t>CREATING MATRIX USING MATLAB:-</a:t>
            </a:r>
          </a:p>
          <a:p>
            <a:pPr algn="ctr"/>
            <a:endParaRPr lang="en-US" b="1" u="sng"/>
          </a:p>
          <a:p>
            <a:pPr algn="ctr"/>
            <a:r>
              <a:rPr lang="en-US" sz="1800" b="1"/>
              <a:t>CODE FOR THE SAME ----------------------------------</a:t>
            </a:r>
            <a:r>
              <a:rPr lang="en-US" sz="1800" b="1">
                <a:sym typeface="Wingdings" panose="05000000000000000000" pitchFamily="2" charset="2"/>
              </a:rPr>
              <a:t></a:t>
            </a:r>
            <a:br>
              <a:rPr lang="en-US" sz="1800"/>
            </a:br>
            <a:endParaRPr lang="en-US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901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9A3C57-1981-49C2-A12B-A4CC7A4659C5}"/>
              </a:ext>
            </a:extLst>
          </p:cNvPr>
          <p:cNvSpPr txBox="1"/>
          <p:nvPr/>
        </p:nvSpPr>
        <p:spPr>
          <a:xfrm>
            <a:off x="0" y="161028"/>
            <a:ext cx="12192000" cy="65556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ea typeface="+mn-lt"/>
                <a:cs typeface="+mn-lt"/>
              </a:rPr>
              <a:t>Q4.</a:t>
            </a:r>
          </a:p>
          <a:p>
            <a:endParaRPr lang="en-US" sz="3400" b="1">
              <a:ea typeface="+mn-lt"/>
              <a:cs typeface="+mn-lt"/>
            </a:endParaRPr>
          </a:p>
          <a:p>
            <a:r>
              <a:rPr lang="en-US" sz="3200" b="1">
                <a:ea typeface="+mn-lt"/>
                <a:cs typeface="+mn-lt"/>
              </a:rPr>
              <a:t>1. </a:t>
            </a:r>
            <a:r>
              <a:rPr lang="en-US" sz="3200">
                <a:ea typeface="+mn-lt"/>
                <a:cs typeface="+mn-lt"/>
              </a:rPr>
              <a:t>Formulate the network equations to demonstrate the transient operation of a parallel RLC circuit without EMF excitation. </a:t>
            </a:r>
          </a:p>
          <a:p>
            <a:endParaRPr lang="en-US" sz="3200">
              <a:ea typeface="+mn-lt"/>
              <a:cs typeface="+mn-lt"/>
            </a:endParaRPr>
          </a:p>
          <a:p>
            <a:r>
              <a:rPr lang="en-US" sz="3200">
                <a:ea typeface="+mn-lt"/>
                <a:cs typeface="+mn-lt"/>
              </a:rPr>
              <a:t>2. Using MATLAB/Python, plot the transient nature of the current in a parallel RLC circuit without excitation. Provided C = 0.05, L = 0.55, R = 0 and the capacitor is charged to 8V in the beginning.</a:t>
            </a:r>
          </a:p>
          <a:p>
            <a:endParaRPr lang="en-US" sz="3200">
              <a:ea typeface="+mn-lt"/>
              <a:cs typeface="+mn-lt"/>
            </a:endParaRPr>
          </a:p>
          <a:p>
            <a:r>
              <a:rPr lang="en-US" sz="3200">
                <a:ea typeface="+mn-lt"/>
                <a:cs typeface="+mn-lt"/>
              </a:rPr>
              <a:t>3. If a series RLC circuit (C = 0.05, L = 0.51, R = 0.15) is being excited by a step input signal of 10 V, {𝑉𝑠 0 = 0 𝑉, 𝑉𝑠 0 + Δ𝑡 𝑡𝑜 𝛼 = 10 𝑉}, plot the transient response using MATLAB/Python.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149854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etter&#10;&#10;Description automatically generated">
            <a:extLst>
              <a:ext uri="{FF2B5EF4-FFF2-40B4-BE49-F238E27FC236}">
                <a16:creationId xmlns:a16="http://schemas.microsoft.com/office/drawing/2014/main" id="{2547CFD6-A041-4931-91D8-4E029C52C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282" y="3139"/>
            <a:ext cx="5156177" cy="6851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EC54E528-7B26-44C2-8C17-9C0A43059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434" y="1878550"/>
            <a:ext cx="5169567" cy="31008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536A07-74E3-4A58-BFD4-8612C7370A84}"/>
              </a:ext>
            </a:extLst>
          </p:cNvPr>
          <p:cNvSpPr txBox="1"/>
          <p:nvPr/>
        </p:nvSpPr>
        <p:spPr>
          <a:xfrm>
            <a:off x="-2381" y="-2382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/>
              <a:t>Ans 4.1</a:t>
            </a:r>
          </a:p>
        </p:txBody>
      </p:sp>
    </p:spTree>
    <p:extLst>
      <p:ext uri="{BB962C8B-B14F-4D97-AF65-F5344CB8AC3E}">
        <p14:creationId xmlns:p14="http://schemas.microsoft.com/office/powerpoint/2010/main" val="4021849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4" y="733425"/>
            <a:ext cx="10693662" cy="5391150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673A17-3ECE-4EE7-82E8-0C1FE242E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61" y="793399"/>
            <a:ext cx="10573560" cy="5271202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496" y="799817"/>
            <a:ext cx="10575170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32B4F-B100-4DDF-BCF0-4FB3041BC780}"/>
              </a:ext>
            </a:extLst>
          </p:cNvPr>
          <p:cNvSpPr txBox="1"/>
          <p:nvPr/>
        </p:nvSpPr>
        <p:spPr>
          <a:xfrm>
            <a:off x="-2382" y="-2381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/>
              <a:t>Ans 4.2</a:t>
            </a:r>
          </a:p>
        </p:txBody>
      </p:sp>
    </p:spTree>
    <p:extLst>
      <p:ext uri="{BB962C8B-B14F-4D97-AF65-F5344CB8AC3E}">
        <p14:creationId xmlns:p14="http://schemas.microsoft.com/office/powerpoint/2010/main" val="4094090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4" y="733425"/>
            <a:ext cx="10693662" cy="5391150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496" y="799817"/>
            <a:ext cx="10575170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A34B28-40ED-4019-8171-11C0EB5EC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4" y="800101"/>
            <a:ext cx="10577510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13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AFA5B76-BAA5-4C4E-B393-8F2303348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47" t="38213" r="22793" b="12486"/>
          <a:stretch/>
        </p:blipFill>
        <p:spPr>
          <a:xfrm>
            <a:off x="2150665" y="400509"/>
            <a:ext cx="7976150" cy="6014300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2562142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4" y="733425"/>
            <a:ext cx="10693662" cy="5391150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496" y="799817"/>
            <a:ext cx="10575170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17689-442F-495B-A4EC-82B7B4DCE6A2}"/>
              </a:ext>
            </a:extLst>
          </p:cNvPr>
          <p:cNvSpPr txBox="1"/>
          <p:nvPr/>
        </p:nvSpPr>
        <p:spPr>
          <a:xfrm>
            <a:off x="-2381" y="-2382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/>
              <a:t>Ans 4.3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38085C-FD46-4091-B990-99E369B8B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48" y="800426"/>
            <a:ext cx="10631008" cy="525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45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CCD697-4186-421C-A5D1-3592648AD73C}"/>
              </a:ext>
            </a:extLst>
          </p:cNvPr>
          <p:cNvSpPr txBox="1"/>
          <p:nvPr/>
        </p:nvSpPr>
        <p:spPr>
          <a:xfrm>
            <a:off x="3018367" y="2905780"/>
            <a:ext cx="6155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IN" sz="28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2946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F5F-479A-475F-992A-8C6C7013D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925" y="218672"/>
            <a:ext cx="2932545" cy="6471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• Power-Voltage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FD87C-1FDD-4A73-928B-6683D1EB8024}"/>
              </a:ext>
            </a:extLst>
          </p:cNvPr>
          <p:cNvSpPr txBox="1"/>
          <p:nvPr/>
        </p:nvSpPr>
        <p:spPr>
          <a:xfrm>
            <a:off x="4724400" y="32003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61CF3-E5F9-4177-BB7F-5DF509062E0A}"/>
              </a:ext>
            </a:extLst>
          </p:cNvPr>
          <p:cNvSpPr txBox="1"/>
          <p:nvPr/>
        </p:nvSpPr>
        <p:spPr>
          <a:xfrm>
            <a:off x="1610139" y="759790"/>
            <a:ext cx="407946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/>
                <a:cs typeface="Arial"/>
              </a:rPr>
              <a:t>FORMULA EXPLANATION :</a:t>
            </a:r>
            <a:endParaRPr lang="en-US" sz="1600">
              <a:ea typeface="+mn-lt"/>
              <a:cs typeface="+mn-lt"/>
            </a:endParaRPr>
          </a:p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24C1AF-E766-42A4-A924-A929E38E05FC}"/>
              </a:ext>
            </a:extLst>
          </p:cNvPr>
          <p:cNvSpPr txBox="1"/>
          <p:nvPr/>
        </p:nvSpPr>
        <p:spPr>
          <a:xfrm>
            <a:off x="2869096" y="1179443"/>
            <a:ext cx="664154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Relation between power and voltage is expressed as</a:t>
            </a:r>
            <a:r>
              <a:rPr lang="en-US" sz="1600">
                <a:latin typeface="Arial"/>
                <a:ea typeface="PMingLiU"/>
                <a:cs typeface="Arial"/>
              </a:rPr>
              <a:t> P= R*(I^2)</a:t>
            </a:r>
            <a:endParaRPr lang="en-US" sz="1600" b="1">
              <a:latin typeface="Arial"/>
              <a:ea typeface="+mn-lt"/>
              <a:cs typeface="Arial"/>
            </a:endParaRPr>
          </a:p>
          <a:p>
            <a:r>
              <a:rPr lang="en-US" sz="1600">
                <a:latin typeface="Arial"/>
                <a:ea typeface="PMingLiU"/>
                <a:cs typeface="Arial"/>
              </a:rPr>
              <a:t>                     </a:t>
            </a:r>
          </a:p>
          <a:p>
            <a:r>
              <a:rPr lang="en-US" sz="1600">
                <a:latin typeface="Arial"/>
                <a:ea typeface="PMingLiU"/>
                <a:cs typeface="Arial"/>
              </a:rPr>
              <a:t>By using V=IR relation, we get that</a:t>
            </a:r>
          </a:p>
          <a:p>
            <a:r>
              <a:rPr lang="en-US" sz="1600">
                <a:latin typeface="Arial"/>
                <a:ea typeface="PMingLiU"/>
                <a:cs typeface="Arial"/>
              </a:rPr>
              <a:t>                                            </a:t>
            </a:r>
          </a:p>
          <a:p>
            <a:r>
              <a:rPr lang="en-US" sz="1600">
                <a:latin typeface="Arial"/>
                <a:ea typeface="PMingLiU"/>
                <a:cs typeface="Arial"/>
              </a:rPr>
              <a:t>                                               P=(V^2)/R</a:t>
            </a:r>
          </a:p>
          <a:p>
            <a:endParaRPr lang="en-US" sz="1600">
              <a:latin typeface="Arial"/>
              <a:cs typeface="Arial"/>
            </a:endParaRPr>
          </a:p>
          <a:p>
            <a:r>
              <a:rPr lang="en-US" sz="1600">
                <a:latin typeface="Arial"/>
                <a:cs typeface="Arial"/>
              </a:rPr>
              <a:t>V= voltage, P= power, R= resistance</a:t>
            </a:r>
          </a:p>
          <a:p>
            <a:endParaRPr lang="en-US" sz="1600">
              <a:latin typeface="Arial"/>
              <a:cs typeface="Arial"/>
            </a:endParaRPr>
          </a:p>
          <a:p>
            <a:r>
              <a:rPr lang="en-US" sz="1600">
                <a:latin typeface="Arial"/>
                <a:cs typeface="Arial"/>
              </a:rPr>
              <a:t>Let us assume R= 100 for this question</a:t>
            </a:r>
            <a:endParaRPr lang="en-US" sz="1600">
              <a:ea typeface="+mn-lt"/>
              <a:cs typeface="+mn-lt"/>
            </a:endParaRPr>
          </a:p>
          <a:p>
            <a:endParaRPr lang="en-US" sz="160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200E4-90E9-4417-88C2-FB43D1A24A7C}"/>
              </a:ext>
            </a:extLst>
          </p:cNvPr>
          <p:cNvSpPr txBox="1"/>
          <p:nvPr/>
        </p:nvSpPr>
        <p:spPr>
          <a:xfrm>
            <a:off x="4867275" y="33432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8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705FB7B-EF8C-42EB-AC0E-AEDD3AB41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06" t="22619" r="21524" b="48809"/>
          <a:stretch/>
        </p:blipFill>
        <p:spPr>
          <a:xfrm>
            <a:off x="1610140" y="3927476"/>
            <a:ext cx="8845985" cy="248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84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B31617-B140-447C-9377-D71FFE161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26" t="38690" r="22742" b="12301"/>
          <a:stretch/>
        </p:blipFill>
        <p:spPr>
          <a:xfrm>
            <a:off x="2248616" y="422596"/>
            <a:ext cx="7851243" cy="5966014"/>
          </a:xfrm>
          <a:prstGeom prst="rect">
            <a:avLst/>
          </a:prstGeom>
          <a:ln w="127000" cap="flat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1366408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C5D0EF-1FAA-49E8-BA93-D373FDFBA39B}"/>
              </a:ext>
            </a:extLst>
          </p:cNvPr>
          <p:cNvSpPr txBox="1"/>
          <p:nvPr/>
        </p:nvSpPr>
        <p:spPr>
          <a:xfrm>
            <a:off x="1157357" y="30700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• Power-Current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D6386-7DE2-4BC4-94CB-BF2D9FB78FA8}"/>
              </a:ext>
            </a:extLst>
          </p:cNvPr>
          <p:cNvSpPr txBox="1"/>
          <p:nvPr/>
        </p:nvSpPr>
        <p:spPr>
          <a:xfrm>
            <a:off x="1853096" y="803964"/>
            <a:ext cx="365980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/>
                <a:cs typeface="Arial"/>
              </a:rPr>
              <a:t>FORMULA EXPLANATION :</a:t>
            </a:r>
            <a:endParaRPr lang="en-US" sz="1600">
              <a:ea typeface="+mn-lt"/>
              <a:cs typeface="+mn-lt"/>
            </a:endParaRPr>
          </a:p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55D96-6BC4-4F2E-960B-0B4957709392}"/>
              </a:ext>
            </a:extLst>
          </p:cNvPr>
          <p:cNvSpPr txBox="1"/>
          <p:nvPr/>
        </p:nvSpPr>
        <p:spPr>
          <a:xfrm>
            <a:off x="2802834" y="1267791"/>
            <a:ext cx="7215808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Relation between power and voltage is expressed as P= R*(I^2).</a:t>
            </a:r>
            <a:endParaRPr lang="en-US" sz="1600">
              <a:latin typeface="Arial"/>
              <a:ea typeface="+mn-lt"/>
              <a:cs typeface="+mn-lt"/>
            </a:endParaRPr>
          </a:p>
          <a:p>
            <a:pPr algn="l"/>
            <a:endParaRPr lang="en-US" sz="1600">
              <a:latin typeface="Arial"/>
              <a:cs typeface="Arial"/>
            </a:endParaRPr>
          </a:p>
          <a:p>
            <a:r>
              <a:rPr lang="en-US" sz="1600">
                <a:latin typeface="Arial"/>
                <a:cs typeface="Arial"/>
              </a:rPr>
              <a:t>V= voltage, P= power, R= resistance</a:t>
            </a:r>
            <a:endParaRPr lang="en-US" sz="1600">
              <a:ea typeface="+mn-lt"/>
              <a:cs typeface="+mn-lt"/>
            </a:endParaRP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latin typeface="Arial"/>
                <a:cs typeface="Arial"/>
              </a:rPr>
              <a:t>Let us assume R= 100 for this question</a:t>
            </a:r>
            <a:endParaRPr lang="en-US" sz="1600">
              <a:ea typeface="+mn-lt"/>
              <a:cs typeface="+mn-lt"/>
            </a:endParaRPr>
          </a:p>
          <a:p>
            <a:endParaRPr lang="en-US">
              <a:latin typeface="Rockwell" panose="02060603020205020403"/>
              <a:ea typeface="+mn-lt"/>
              <a:cs typeface="Arial"/>
            </a:endParaRPr>
          </a:p>
        </p:txBody>
      </p:sp>
      <p:pic>
        <p:nvPicPr>
          <p:cNvPr id="8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1ADB6A6-0ADF-4C78-AC0D-78C2FE702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74" t="22545" r="27791" b="47516"/>
          <a:stretch/>
        </p:blipFill>
        <p:spPr>
          <a:xfrm>
            <a:off x="1433443" y="2981991"/>
            <a:ext cx="9328351" cy="306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03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F54825-6021-4E39-BB94-9F6E13DC1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76" t="38313" r="22800" b="12649"/>
          <a:stretch/>
        </p:blipFill>
        <p:spPr>
          <a:xfrm>
            <a:off x="2117534" y="378422"/>
            <a:ext cx="7965238" cy="6109110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6855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1B53EF-25ED-4845-9965-AE07CFB01318}"/>
              </a:ext>
            </a:extLst>
          </p:cNvPr>
          <p:cNvSpPr txBox="1"/>
          <p:nvPr/>
        </p:nvSpPr>
        <p:spPr>
          <a:xfrm>
            <a:off x="1211932" y="435753"/>
            <a:ext cx="977053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PART 2: Due to prolonged operation, the temperature of the resistance rises by 10°c. Replot the above considering the new scenario</a:t>
            </a:r>
          </a:p>
        </p:txBody>
      </p:sp>
      <p:pic>
        <p:nvPicPr>
          <p:cNvPr id="2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DA0C2EC-13C8-4922-8EE2-72DC89687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99" t="23235" r="36235" b="52620"/>
          <a:stretch/>
        </p:blipFill>
        <p:spPr>
          <a:xfrm>
            <a:off x="1389270" y="3540953"/>
            <a:ext cx="9063873" cy="2881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E687F6-655D-468F-8E2B-7074FAB12642}"/>
              </a:ext>
            </a:extLst>
          </p:cNvPr>
          <p:cNvSpPr txBox="1"/>
          <p:nvPr/>
        </p:nvSpPr>
        <p:spPr>
          <a:xfrm>
            <a:off x="1212574" y="1378225"/>
            <a:ext cx="381441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FORMULA EXPLANATION: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0BC68-D301-4B15-A7C9-D1032E92C95A}"/>
              </a:ext>
            </a:extLst>
          </p:cNvPr>
          <p:cNvSpPr txBox="1"/>
          <p:nvPr/>
        </p:nvSpPr>
        <p:spPr>
          <a:xfrm>
            <a:off x="4723710" y="170884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/>
                <a:cs typeface="Arial"/>
              </a:rPr>
              <a:t>R1 = R * ( 1 + A* (T) 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EC88E-D192-4D71-8D2F-DACD446CF71F}"/>
              </a:ext>
            </a:extLst>
          </p:cNvPr>
          <p:cNvSpPr txBox="1"/>
          <p:nvPr/>
        </p:nvSpPr>
        <p:spPr>
          <a:xfrm>
            <a:off x="3773280" y="2105715"/>
            <a:ext cx="584641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Here, </a:t>
            </a:r>
          </a:p>
          <a:p>
            <a:r>
              <a:rPr lang="en-US" sz="1600">
                <a:latin typeface="Arial"/>
                <a:cs typeface="Arial"/>
              </a:rPr>
              <a:t>           R1= new effective resistance</a:t>
            </a:r>
          </a:p>
          <a:p>
            <a:r>
              <a:rPr lang="en-US" sz="1600">
                <a:latin typeface="Arial"/>
                <a:cs typeface="Arial"/>
              </a:rPr>
              <a:t>           A= thermal coefficient of the given conductor</a:t>
            </a:r>
          </a:p>
          <a:p>
            <a:r>
              <a:rPr lang="en-US" sz="1600">
                <a:latin typeface="Arial"/>
                <a:cs typeface="Arial"/>
              </a:rPr>
              <a:t>           T= change in temperature</a:t>
            </a:r>
          </a:p>
          <a:p>
            <a:r>
              <a:rPr lang="en-US" sz="1600">
                <a:latin typeface="Arial"/>
                <a:cs typeface="Arial"/>
              </a:rPr>
              <a:t>           R= initial resistance</a:t>
            </a:r>
          </a:p>
        </p:txBody>
      </p:sp>
    </p:spTree>
    <p:extLst>
      <p:ext uri="{BB962C8B-B14F-4D97-AF65-F5344CB8AC3E}">
        <p14:creationId xmlns:p14="http://schemas.microsoft.com/office/powerpoint/2010/main" val="1357723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B8BBC5-9ED8-4117-BAD6-7CF063118A83}"/>
              </a:ext>
            </a:extLst>
          </p:cNvPr>
          <p:cNvSpPr txBox="1"/>
          <p:nvPr/>
        </p:nvSpPr>
        <p:spPr>
          <a:xfrm>
            <a:off x="1102139" y="47266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• Voltage-Current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17231-7F0E-43BD-B8C8-033A6857AE1F}"/>
              </a:ext>
            </a:extLst>
          </p:cNvPr>
          <p:cNvSpPr txBox="1"/>
          <p:nvPr/>
        </p:nvSpPr>
        <p:spPr>
          <a:xfrm>
            <a:off x="4867275" y="33432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AA4DC-544C-4AE2-A792-DB12C4C23B19}"/>
              </a:ext>
            </a:extLst>
          </p:cNvPr>
          <p:cNvSpPr txBox="1"/>
          <p:nvPr/>
        </p:nvSpPr>
        <p:spPr>
          <a:xfrm>
            <a:off x="1709530" y="969616"/>
            <a:ext cx="410154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/>
                <a:cs typeface="Arial"/>
              </a:rPr>
              <a:t>FORMULA EXPLANATION :</a:t>
            </a:r>
            <a:endParaRPr lang="en-US" sz="1600">
              <a:latin typeface="Arial"/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DF57F-E34C-43AA-98E1-3D0843785953}"/>
              </a:ext>
            </a:extLst>
          </p:cNvPr>
          <p:cNvSpPr txBox="1"/>
          <p:nvPr/>
        </p:nvSpPr>
        <p:spPr>
          <a:xfrm>
            <a:off x="3266661" y="1400312"/>
            <a:ext cx="710537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Relation between current and voltage is expressed as</a:t>
            </a:r>
            <a:r>
              <a:rPr lang="en-US" sz="1600">
                <a:latin typeface="PMingLiU"/>
                <a:ea typeface="PMingLiU"/>
              </a:rPr>
              <a:t> </a:t>
            </a:r>
            <a:r>
              <a:rPr lang="en-US" sz="1600" b="1">
                <a:latin typeface="Arial"/>
                <a:cs typeface="Arial"/>
              </a:rPr>
              <a:t>I=V/R1</a:t>
            </a:r>
            <a:endParaRPr lang="en-US" sz="1600">
              <a:ea typeface="+mn-lt"/>
              <a:cs typeface="+mn-lt"/>
            </a:endParaRPr>
          </a:p>
          <a:p>
            <a:endParaRPr lang="en-US" sz="1600">
              <a:latin typeface="Arial"/>
              <a:cs typeface="Arial"/>
            </a:endParaRPr>
          </a:p>
          <a:p>
            <a:r>
              <a:rPr lang="en-US" sz="1600">
                <a:latin typeface="Arial"/>
                <a:cs typeface="Arial"/>
              </a:rPr>
              <a:t>V= voltage, I= current, R1= new effective resistance</a:t>
            </a:r>
          </a:p>
          <a:p>
            <a:endParaRPr lang="en-US" sz="1600">
              <a:latin typeface="Arial"/>
              <a:ea typeface="+mn-lt"/>
              <a:cs typeface="Arial"/>
            </a:endParaRPr>
          </a:p>
          <a:p>
            <a:r>
              <a:rPr lang="en-US" sz="1600">
                <a:latin typeface="Arial"/>
                <a:ea typeface="+mn-lt"/>
                <a:cs typeface="Arial"/>
              </a:rPr>
              <a:t>We know from our last calculation R1=120Ω</a:t>
            </a:r>
          </a:p>
        </p:txBody>
      </p:sp>
      <p:pic>
        <p:nvPicPr>
          <p:cNvPr id="9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BBD6951-14BC-4F55-9421-922BE50D0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3" t="22215" r="27411" b="49963"/>
          <a:stretch/>
        </p:blipFill>
        <p:spPr>
          <a:xfrm>
            <a:off x="1436381" y="3210533"/>
            <a:ext cx="9148695" cy="30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134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D14D390300FD42A50EFA013129892A" ma:contentTypeVersion="7" ma:contentTypeDescription="Create a new document." ma:contentTypeScope="" ma:versionID="fd3418e37901a31f5c4bd12b5966236f">
  <xsd:schema xmlns:xsd="http://www.w3.org/2001/XMLSchema" xmlns:xs="http://www.w3.org/2001/XMLSchema" xmlns:p="http://schemas.microsoft.com/office/2006/metadata/properties" xmlns:ns3="dc208345-6f41-4060-9114-3fe28adba7f4" xmlns:ns4="8a97c601-60e2-4b8e-9167-78a48fde8c9d" targetNamespace="http://schemas.microsoft.com/office/2006/metadata/properties" ma:root="true" ma:fieldsID="bbe432d6eb636b70f78a192d32618a79" ns3:_="" ns4:_="">
    <xsd:import namespace="dc208345-6f41-4060-9114-3fe28adba7f4"/>
    <xsd:import namespace="8a97c601-60e2-4b8e-9167-78a48fde8c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LengthInSecond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208345-6f41-4060-9114-3fe28adba7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97c601-60e2-4b8e-9167-78a48fde8c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038969-1FE5-45F9-B922-A1F28F43BC1D}">
  <ds:schemaRefs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8a97c601-60e2-4b8e-9167-78a48fde8c9d"/>
    <ds:schemaRef ds:uri="http://schemas.microsoft.com/office/2006/metadata/properties"/>
    <ds:schemaRef ds:uri="dc208345-6f41-4060-9114-3fe28adba7f4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3F1F376-C1D8-46D3-A566-3030DDFC12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B27FB1-0247-4389-ACB2-81FFE99D116F}">
  <ds:schemaRefs>
    <ds:schemaRef ds:uri="8a97c601-60e2-4b8e-9167-78a48fde8c9d"/>
    <ds:schemaRef ds:uri="dc208345-6f41-4060-9114-3fe28adba7f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0</TotalTime>
  <Words>1401</Words>
  <Application>Microsoft Office PowerPoint</Application>
  <PresentationFormat>Widescreen</PresentationFormat>
  <Paragraphs>262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PMingLiU</vt:lpstr>
      <vt:lpstr>Algerian</vt:lpstr>
      <vt:lpstr>Arial</vt:lpstr>
      <vt:lpstr>Arial Black</vt:lpstr>
      <vt:lpstr>Bookman Old Style</vt:lpstr>
      <vt:lpstr>Calibri</vt:lpstr>
      <vt:lpstr>Rockwell</vt:lpstr>
      <vt:lpstr>Verdana</vt:lpstr>
      <vt:lpstr>Damask</vt:lpstr>
      <vt:lpstr>Assignment:19AIE104 Introduction to Electrical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2) Solve the circuits using mesh or nodal network matrices .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Q3.3.If the circuit is excited by a 100 V DC, write the MATLAB/Python code to solve the systems of equations in (2).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Vikhyat Bansal - [AIEA.1007359]</dc:creator>
  <cp:lastModifiedBy>Vikhyat Bansal - [AIEA.1007359]</cp:lastModifiedBy>
  <cp:revision>2</cp:revision>
  <dcterms:created xsi:type="dcterms:W3CDTF">2021-10-27T14:35:29Z</dcterms:created>
  <dcterms:modified xsi:type="dcterms:W3CDTF">2021-11-02T07:11:49Z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0x01010097D14D390300FD42A50EFA013129892A</vt:lpwstr>
  </property>
</Properties>
</file>